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8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1A3A7"/>
              </a:solidFill>
              <a:custDash>
                <a:ds d="100000" sp="200000"/>
              </a:custDash>
              <a:miter lim="400000"/>
            </a:ln>
          </a:left>
          <a:right>
            <a:ln w="25400" cap="rnd">
              <a:solidFill>
                <a:srgbClr val="A1A3A7"/>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1A3A7"/>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3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422400" y="5245100"/>
            <a:ext cx="10541000" cy="26289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13" name="Body Level One…"/>
          <p:cNvSpPr txBox="1">
            <a:spLocks noGrp="1"/>
          </p:cNvSpPr>
          <p:nvPr>
            <p:ph type="body" sz="quarter" idx="1"/>
          </p:nvPr>
        </p:nvSpPr>
        <p:spPr>
          <a:xfrm>
            <a:off x="1422400" y="7861300"/>
            <a:ext cx="10541000" cy="13716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6"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17" name="Image"/>
          <p:cNvSpPr>
            <a:spLocks noGrp="1"/>
          </p:cNvSpPr>
          <p:nvPr>
            <p:ph type="pic" sz="quarter" idx="13"/>
          </p:nvPr>
        </p:nvSpPr>
        <p:spPr>
          <a:xfrm>
            <a:off x="8597900" y="4356100"/>
            <a:ext cx="4038600" cy="3911600"/>
          </a:xfrm>
          <a:prstGeom prst="rect">
            <a:avLst/>
          </a:prstGeom>
        </p:spPr>
        <p:txBody>
          <a:bodyPr lIns="91439" tIns="45719" rIns="91439" bIns="45719" anchor="t">
            <a:noAutofit/>
          </a:bodyPr>
          <a:lstStyle/>
          <a:p>
            <a:endParaRPr/>
          </a:p>
        </p:txBody>
      </p:sp>
      <p:sp>
        <p:nvSpPr>
          <p:cNvPr id="118" name="Image"/>
          <p:cNvSpPr>
            <a:spLocks noGrp="1"/>
          </p:cNvSpPr>
          <p:nvPr>
            <p:ph type="pic" idx="14"/>
          </p:nvPr>
        </p:nvSpPr>
        <p:spPr>
          <a:xfrm>
            <a:off x="368899" y="368300"/>
            <a:ext cx="8140701" cy="7899400"/>
          </a:xfrm>
          <a:prstGeom prst="rect">
            <a:avLst/>
          </a:prstGeom>
        </p:spPr>
        <p:txBody>
          <a:bodyPr lIns="91439" tIns="45719" rIns="91439" bIns="45719" anchor="t">
            <a:noAutofit/>
          </a:bodyPr>
          <a:lstStyle/>
          <a:p>
            <a:endParaRPr/>
          </a:p>
        </p:txBody>
      </p:sp>
      <p:sp>
        <p:nvSpPr>
          <p:cNvPr id="119" name="Image"/>
          <p:cNvSpPr>
            <a:spLocks noGrp="1"/>
          </p:cNvSpPr>
          <p:nvPr>
            <p:ph type="pic" sz="quarter" idx="15"/>
          </p:nvPr>
        </p:nvSpPr>
        <p:spPr>
          <a:xfrm>
            <a:off x="8597900" y="368300"/>
            <a:ext cx="4038600" cy="3911600"/>
          </a:xfrm>
          <a:prstGeom prst="rect">
            <a:avLst/>
          </a:prstGeom>
        </p:spPr>
        <p:txBody>
          <a:bodyPr lIns="91439" tIns="45719" rIns="91439" bIns="45719" anchor="t">
            <a:noAutofit/>
          </a:bodyPr>
          <a:lstStyle/>
          <a:p>
            <a:endParaRPr/>
          </a:p>
        </p:txBody>
      </p:sp>
      <p:sp>
        <p:nvSpPr>
          <p:cNvPr id="120"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21"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1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9" name="Line"/>
          <p:cNvSpPr/>
          <p:nvPr/>
        </p:nvSpPr>
        <p:spPr>
          <a:xfrm>
            <a:off x="278468" y="8356600"/>
            <a:ext cx="12459504"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30"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131" name="Image"/>
          <p:cNvSpPr>
            <a:spLocks noGrp="1"/>
          </p:cNvSpPr>
          <p:nvPr>
            <p:ph type="pic" idx="13"/>
          </p:nvPr>
        </p:nvSpPr>
        <p:spPr>
          <a:xfrm>
            <a:off x="368899" y="368300"/>
            <a:ext cx="12268201" cy="7899400"/>
          </a:xfrm>
          <a:prstGeom prst="rect">
            <a:avLst/>
          </a:prstGeom>
        </p:spPr>
        <p:txBody>
          <a:bodyPr lIns="91439" tIns="45719" rIns="91439" bIns="45719" anchor="t">
            <a:noAutofit/>
          </a:bodyPr>
          <a:lstStyle/>
          <a:p>
            <a:endParaRPr/>
          </a:p>
        </p:txBody>
      </p:sp>
      <p:sp>
        <p:nvSpPr>
          <p:cNvPr id="132" name="Title Text"/>
          <p:cNvSpPr txBox="1">
            <a:spLocks noGrp="1"/>
          </p:cNvSpPr>
          <p:nvPr>
            <p:ph type="title"/>
          </p:nvPr>
        </p:nvSpPr>
        <p:spPr>
          <a:xfrm>
            <a:off x="368300" y="8369300"/>
            <a:ext cx="12268200" cy="660400"/>
          </a:xfrm>
          <a:prstGeom prst="rect">
            <a:avLst/>
          </a:prstGeom>
        </p:spPr>
        <p:txBody>
          <a:bodyPr anchor="b"/>
          <a:lstStyle>
            <a:lvl1pPr>
              <a:lnSpc>
                <a:spcPct val="150000"/>
              </a:lnSpc>
              <a:defRPr sz="4200" cap="all">
                <a:solidFill>
                  <a:srgbClr val="DEDEDE"/>
                </a:solidFill>
                <a:latin typeface="+mj-lt"/>
                <a:ea typeface="+mj-ea"/>
                <a:cs typeface="+mj-cs"/>
                <a:sym typeface="Helvetica Neue Bold Condensed"/>
              </a:defRPr>
            </a:lvl1pPr>
          </a:lstStyle>
          <a:p>
            <a:r>
              <a:t>Title Text</a:t>
            </a:r>
          </a:p>
        </p:txBody>
      </p:sp>
      <p:sp>
        <p:nvSpPr>
          <p:cNvPr id="133" name="Body Level One…"/>
          <p:cNvSpPr txBox="1">
            <a:spLocks noGrp="1"/>
          </p:cNvSpPr>
          <p:nvPr>
            <p:ph type="body" sz="quarter" idx="1"/>
          </p:nvPr>
        </p:nvSpPr>
        <p:spPr>
          <a:xfrm>
            <a:off x="368300" y="9017000"/>
            <a:ext cx="12268200" cy="431800"/>
          </a:xfrm>
          <a:prstGeom prst="rect">
            <a:avLst/>
          </a:prstGeom>
        </p:spPr>
        <p:txBody>
          <a:bodyPr anchor="t"/>
          <a:lstStyle>
            <a:lvl1pPr marL="0" indent="0">
              <a:spcBef>
                <a:spcPts val="0"/>
              </a:spcBef>
              <a:buSzTx/>
              <a:buNone/>
              <a:defRPr sz="2400" cap="all">
                <a:solidFill>
                  <a:srgbClr val="558AAB"/>
                </a:solidFill>
                <a:latin typeface="+mj-lt"/>
                <a:ea typeface="+mj-ea"/>
                <a:cs typeface="+mj-cs"/>
                <a:sym typeface="Helvetica Neue Bold Condensed"/>
              </a:defRPr>
            </a:lvl1pPr>
            <a:lvl2pPr marL="0" indent="0">
              <a:spcBef>
                <a:spcPts val="0"/>
              </a:spcBef>
              <a:buSzTx/>
              <a:buNone/>
              <a:defRPr sz="2400" cap="all">
                <a:solidFill>
                  <a:srgbClr val="558AAB"/>
                </a:solidFill>
                <a:latin typeface="+mj-lt"/>
                <a:ea typeface="+mj-ea"/>
                <a:cs typeface="+mj-cs"/>
                <a:sym typeface="Helvetica Neue Bold Condensed"/>
              </a:defRPr>
            </a:lvl2pPr>
            <a:lvl3pPr marL="0" indent="0">
              <a:spcBef>
                <a:spcPts val="0"/>
              </a:spcBef>
              <a:buSzTx/>
              <a:buNone/>
              <a:defRPr sz="2400" cap="all">
                <a:solidFill>
                  <a:srgbClr val="558AAB"/>
                </a:solidFill>
                <a:latin typeface="+mj-lt"/>
                <a:ea typeface="+mj-ea"/>
                <a:cs typeface="+mj-cs"/>
                <a:sym typeface="Helvetica Neue Bold Condensed"/>
              </a:defRPr>
            </a:lvl3pPr>
            <a:lvl4pPr marL="0" indent="0">
              <a:spcBef>
                <a:spcPts val="0"/>
              </a:spcBef>
              <a:buSzTx/>
              <a:buNone/>
              <a:defRPr sz="2400" cap="all">
                <a:solidFill>
                  <a:srgbClr val="558AAB"/>
                </a:solidFill>
                <a:latin typeface="+mj-lt"/>
                <a:ea typeface="+mj-ea"/>
                <a:cs typeface="+mj-cs"/>
                <a:sym typeface="Helvetica Neue Bold Condensed"/>
              </a:defRPr>
            </a:lvl4pPr>
            <a:lvl5pPr marL="0" indent="0">
              <a:spcBef>
                <a:spcPts val="0"/>
              </a:spcBef>
              <a:buSzTx/>
              <a:buNone/>
              <a:defRPr sz="2400"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41" name="“Type a quote here.”"/>
          <p:cNvSpPr txBox="1">
            <a:spLocks noGrp="1"/>
          </p:cNvSpPr>
          <p:nvPr>
            <p:ph type="body" sz="quarter" idx="13"/>
          </p:nvPr>
        </p:nvSpPr>
        <p:spPr>
          <a:xfrm>
            <a:off x="1270000" y="4292600"/>
            <a:ext cx="10464800" cy="635000"/>
          </a:xfrm>
          <a:prstGeom prst="rect">
            <a:avLst/>
          </a:prstGeom>
        </p:spPr>
        <p:txBody>
          <a:bodyPr>
            <a:spAutoFit/>
          </a:bodyPr>
          <a:lstStyle>
            <a:lvl1pPr marL="0" indent="0" algn="ctr">
              <a:spcBef>
                <a:spcPts val="2400"/>
              </a:spcBef>
              <a:buSzTx/>
              <a:buNone/>
            </a:lvl1pPr>
          </a:lstStyle>
          <a:p>
            <a:r>
              <a:t>“Type a quote here.”</a:t>
            </a:r>
          </a:p>
        </p:txBody>
      </p:sp>
      <p:sp>
        <p:nvSpPr>
          <p:cNvPr id="142" name="–Johnny Appleseed"/>
          <p:cNvSpPr txBox="1">
            <a:spLocks noGrp="1"/>
          </p:cNvSpPr>
          <p:nvPr>
            <p:ph type="body" sz="quarter" idx="14"/>
          </p:nvPr>
        </p:nvSpPr>
        <p:spPr>
          <a:xfrm>
            <a:off x="1270000" y="6362700"/>
            <a:ext cx="10464800" cy="523444"/>
          </a:xfrm>
          <a:prstGeom prst="rect">
            <a:avLst/>
          </a:prstGeom>
        </p:spPr>
        <p:txBody>
          <a:bodyPr anchor="t">
            <a:spAutoFit/>
          </a:bodyPr>
          <a:lstStyle>
            <a:lvl1pPr marL="0" indent="0" algn="ctr">
              <a:spcBef>
                <a:spcPts val="2400"/>
              </a:spcBef>
              <a:buSzTx/>
              <a:buNone/>
              <a:defRPr sz="2800" i="1"/>
            </a:lvl1pPr>
          </a:lstStyle>
          <a:p>
            <a:r>
              <a:t>–Johnny Appleseed</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5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2"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3"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4"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25"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26"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27"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28"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29" name="DATE"/>
          <p:cNvSpPr txBox="1">
            <a:spLocks noGrp="1"/>
          </p:cNvSpPr>
          <p:nvPr>
            <p:ph type="body" sz="quarter" idx="17"/>
          </p:nvPr>
        </p:nvSpPr>
        <p:spPr>
          <a:xfrm>
            <a:off x="1422400"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30" name="Image"/>
          <p:cNvSpPr>
            <a:spLocks noGrp="1"/>
          </p:cNvSpPr>
          <p:nvPr>
            <p:ph type="pic" idx="18"/>
          </p:nvPr>
        </p:nvSpPr>
        <p:spPr>
          <a:xfrm>
            <a:off x="368300" y="355600"/>
            <a:ext cx="12268200" cy="6731000"/>
          </a:xfrm>
          <a:prstGeom prst="rect">
            <a:avLst/>
          </a:prstGeom>
        </p:spPr>
        <p:txBody>
          <a:bodyPr lIns="91439" tIns="45719" rIns="91439" bIns="45719" anchor="t">
            <a:noAutofit/>
          </a:bodyPr>
          <a:lstStyle/>
          <a:p>
            <a:endParaRPr/>
          </a:p>
        </p:txBody>
      </p:sp>
      <p:sp>
        <p:nvSpPr>
          <p:cNvPr id="31"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32"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4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Line"/>
          <p:cNvSpPr/>
          <p:nvPr/>
        </p:nvSpPr>
        <p:spPr>
          <a:xfrm>
            <a:off x="278468" y="89154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1" name="Line"/>
          <p:cNvSpPr/>
          <p:nvPr/>
        </p:nvSpPr>
        <p:spPr>
          <a:xfrm>
            <a:off x="5256995" y="8902700"/>
            <a:ext cx="1" cy="592215"/>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2" name="Line"/>
          <p:cNvSpPr/>
          <p:nvPr/>
        </p:nvSpPr>
        <p:spPr>
          <a:xfrm>
            <a:off x="278468" y="7188200"/>
            <a:ext cx="12446932" cy="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3"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44" name="NAME"/>
          <p:cNvSpPr txBox="1">
            <a:spLocks noGrp="1"/>
          </p:cNvSpPr>
          <p:nvPr>
            <p:ph type="body" sz="quarter" idx="13"/>
          </p:nvPr>
        </p:nvSpPr>
        <p:spPr>
          <a:xfrm>
            <a:off x="6359707" y="8877300"/>
            <a:ext cx="1189179"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NAME</a:t>
            </a:r>
          </a:p>
        </p:txBody>
      </p:sp>
      <p:sp>
        <p:nvSpPr>
          <p:cNvPr id="45" name="PROJECT"/>
          <p:cNvSpPr txBox="1">
            <a:spLocks noGrp="1"/>
          </p:cNvSpPr>
          <p:nvPr>
            <p:ph type="body" sz="quarter" idx="14"/>
          </p:nvPr>
        </p:nvSpPr>
        <p:spPr>
          <a:xfrm>
            <a:off x="339854" y="7197750"/>
            <a:ext cx="935432"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PROJECT</a:t>
            </a:r>
          </a:p>
        </p:txBody>
      </p:sp>
      <p:sp>
        <p:nvSpPr>
          <p:cNvPr id="46" name="DATE"/>
          <p:cNvSpPr txBox="1">
            <a:spLocks noGrp="1"/>
          </p:cNvSpPr>
          <p:nvPr>
            <p:ph type="body" sz="quarter" idx="15"/>
          </p:nvPr>
        </p:nvSpPr>
        <p:spPr>
          <a:xfrm>
            <a:off x="339905" y="8912250"/>
            <a:ext cx="579730"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DATE</a:t>
            </a:r>
          </a:p>
        </p:txBody>
      </p:sp>
      <p:sp>
        <p:nvSpPr>
          <p:cNvPr id="47" name="Client"/>
          <p:cNvSpPr txBox="1">
            <a:spLocks noGrp="1"/>
          </p:cNvSpPr>
          <p:nvPr>
            <p:ph type="body" sz="quarter" idx="16"/>
          </p:nvPr>
        </p:nvSpPr>
        <p:spPr>
          <a:xfrm>
            <a:off x="5318302" y="8912250"/>
            <a:ext cx="752781" cy="374600"/>
          </a:xfrm>
          <a:prstGeom prst="rect">
            <a:avLst/>
          </a:prstGeom>
        </p:spPr>
        <p:txBody>
          <a:bodyPr wrap="none">
            <a:spAutoFit/>
          </a:bodyPr>
          <a:lstStyle>
            <a:lvl1pPr marL="0" indent="0" algn="ctr">
              <a:spcBef>
                <a:spcPts val="0"/>
              </a:spcBef>
              <a:buSzTx/>
              <a:buNone/>
              <a:defRPr sz="1800" cap="all">
                <a:latin typeface="+mj-lt"/>
                <a:ea typeface="+mj-ea"/>
                <a:cs typeface="+mj-cs"/>
                <a:sym typeface="Helvetica Neue Bold Condensed"/>
              </a:defRPr>
            </a:lvl1pPr>
          </a:lstStyle>
          <a:p>
            <a:r>
              <a:t>Client</a:t>
            </a:r>
          </a:p>
        </p:txBody>
      </p:sp>
      <p:sp>
        <p:nvSpPr>
          <p:cNvPr id="48" name="DATE"/>
          <p:cNvSpPr txBox="1">
            <a:spLocks noGrp="1"/>
          </p:cNvSpPr>
          <p:nvPr>
            <p:ph type="body" sz="quarter" idx="17"/>
          </p:nvPr>
        </p:nvSpPr>
        <p:spPr>
          <a:xfrm>
            <a:off x="1419408" y="8877300"/>
            <a:ext cx="1045160" cy="6477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r>
              <a:t>DATE</a:t>
            </a:r>
          </a:p>
        </p:txBody>
      </p:sp>
      <p:sp>
        <p:nvSpPr>
          <p:cNvPr id="49" name="Image"/>
          <p:cNvSpPr>
            <a:spLocks noGrp="1"/>
          </p:cNvSpPr>
          <p:nvPr>
            <p:ph type="pic" sz="half" idx="18"/>
          </p:nvPr>
        </p:nvSpPr>
        <p:spPr>
          <a:xfrm>
            <a:off x="368300" y="368300"/>
            <a:ext cx="4851400" cy="6731000"/>
          </a:xfrm>
          <a:prstGeom prst="rect">
            <a:avLst/>
          </a:prstGeom>
        </p:spPr>
        <p:txBody>
          <a:bodyPr lIns="91439" tIns="45719" rIns="91439" bIns="45719" anchor="t">
            <a:noAutofit/>
          </a:bodyPr>
          <a:lstStyle/>
          <a:p>
            <a:endParaRPr/>
          </a:p>
        </p:txBody>
      </p:sp>
      <p:sp>
        <p:nvSpPr>
          <p:cNvPr id="50" name="Image"/>
          <p:cNvSpPr>
            <a:spLocks noGrp="1"/>
          </p:cNvSpPr>
          <p:nvPr>
            <p:ph type="pic" sz="quarter" idx="19"/>
          </p:nvPr>
        </p:nvSpPr>
        <p:spPr>
          <a:xfrm>
            <a:off x="5295900" y="368300"/>
            <a:ext cx="2413000" cy="3327400"/>
          </a:xfrm>
          <a:prstGeom prst="rect">
            <a:avLst/>
          </a:prstGeom>
        </p:spPr>
        <p:txBody>
          <a:bodyPr lIns="91439" tIns="45719" rIns="91439" bIns="45719" anchor="t">
            <a:noAutofit/>
          </a:bodyPr>
          <a:lstStyle/>
          <a:p>
            <a:endParaRPr/>
          </a:p>
        </p:txBody>
      </p:sp>
      <p:sp>
        <p:nvSpPr>
          <p:cNvPr id="51" name="Image"/>
          <p:cNvSpPr>
            <a:spLocks noGrp="1"/>
          </p:cNvSpPr>
          <p:nvPr>
            <p:ph type="pic" sz="quarter" idx="20"/>
          </p:nvPr>
        </p:nvSpPr>
        <p:spPr>
          <a:xfrm>
            <a:off x="5295900" y="3771900"/>
            <a:ext cx="2413000" cy="3327400"/>
          </a:xfrm>
          <a:prstGeom prst="rect">
            <a:avLst/>
          </a:prstGeom>
        </p:spPr>
        <p:txBody>
          <a:bodyPr lIns="91439" tIns="45719" rIns="91439" bIns="45719" anchor="t">
            <a:noAutofit/>
          </a:bodyPr>
          <a:lstStyle/>
          <a:p>
            <a:endParaRPr/>
          </a:p>
        </p:txBody>
      </p:sp>
      <p:sp>
        <p:nvSpPr>
          <p:cNvPr id="52" name="Image"/>
          <p:cNvSpPr>
            <a:spLocks noGrp="1"/>
          </p:cNvSpPr>
          <p:nvPr>
            <p:ph type="pic" sz="half" idx="21"/>
          </p:nvPr>
        </p:nvSpPr>
        <p:spPr>
          <a:xfrm>
            <a:off x="7785100" y="368300"/>
            <a:ext cx="4851400" cy="6731000"/>
          </a:xfrm>
          <a:prstGeom prst="rect">
            <a:avLst/>
          </a:prstGeom>
        </p:spPr>
        <p:txBody>
          <a:bodyPr lIns="91439" tIns="45719" rIns="91439" bIns="45719" anchor="t">
            <a:noAutofit/>
          </a:bodyPr>
          <a:lstStyle/>
          <a:p>
            <a:endParaRPr/>
          </a:p>
        </p:txBody>
      </p:sp>
      <p:sp>
        <p:nvSpPr>
          <p:cNvPr id="53" name="Title Text"/>
          <p:cNvSpPr txBox="1">
            <a:spLocks noGrp="1"/>
          </p:cNvSpPr>
          <p:nvPr>
            <p:ph type="title"/>
          </p:nvPr>
        </p:nvSpPr>
        <p:spPr>
          <a:xfrm>
            <a:off x="1422400" y="7099300"/>
            <a:ext cx="10845800" cy="1028700"/>
          </a:xfrm>
          <a:prstGeom prst="rect">
            <a:avLst/>
          </a:prstGeom>
        </p:spPr>
        <p:txBody>
          <a:bodyPr anchor="b"/>
          <a:lstStyle>
            <a:lvl1pPr>
              <a:defRPr cap="all">
                <a:solidFill>
                  <a:srgbClr val="DEDEDE"/>
                </a:solidFill>
                <a:latin typeface="+mj-lt"/>
                <a:ea typeface="+mj-ea"/>
                <a:cs typeface="+mj-cs"/>
                <a:sym typeface="Helvetica Neue Bold Condensed"/>
              </a:defRPr>
            </a:lvl1pPr>
          </a:lstStyle>
          <a:p>
            <a:r>
              <a:t>Title Text</a:t>
            </a:r>
          </a:p>
        </p:txBody>
      </p:sp>
      <p:sp>
        <p:nvSpPr>
          <p:cNvPr id="54" name="Body Level One…"/>
          <p:cNvSpPr txBox="1">
            <a:spLocks noGrp="1"/>
          </p:cNvSpPr>
          <p:nvPr>
            <p:ph type="body" sz="quarter" idx="1"/>
          </p:nvPr>
        </p:nvSpPr>
        <p:spPr>
          <a:xfrm>
            <a:off x="1422400" y="8115300"/>
            <a:ext cx="10845800" cy="749300"/>
          </a:xfrm>
          <a:prstGeom prst="rect">
            <a:avLst/>
          </a:prstGeom>
        </p:spPr>
        <p:txBody>
          <a:bodyPr anchor="t"/>
          <a:lstStyle>
            <a:lvl1pPr marL="0" indent="0">
              <a:lnSpc>
                <a:spcPct val="150000"/>
              </a:lnSpc>
              <a:spcBef>
                <a:spcPts val="0"/>
              </a:spcBef>
              <a:buSzTx/>
              <a:buNone/>
              <a:defRPr sz="4200" cap="all">
                <a:solidFill>
                  <a:srgbClr val="DEDEDE"/>
                </a:solidFill>
                <a:latin typeface="+mj-lt"/>
                <a:ea typeface="+mj-ea"/>
                <a:cs typeface="+mj-cs"/>
                <a:sym typeface="Helvetica Neue Bold Condensed"/>
              </a:defRPr>
            </a:lvl1pPr>
            <a:lvl2pPr marL="0" indent="0">
              <a:spcBef>
                <a:spcPts val="0"/>
              </a:spcBef>
              <a:buSzTx/>
              <a:buNone/>
              <a:defRPr sz="4500" cap="all">
                <a:solidFill>
                  <a:srgbClr val="DDDDDE"/>
                </a:solidFill>
                <a:latin typeface="+mj-lt"/>
                <a:ea typeface="+mj-ea"/>
                <a:cs typeface="+mj-cs"/>
                <a:sym typeface="Helvetica Neue Bold Condensed"/>
              </a:defRPr>
            </a:lvl2pPr>
            <a:lvl3pPr marL="0" indent="0">
              <a:spcBef>
                <a:spcPts val="0"/>
              </a:spcBef>
              <a:buSzTx/>
              <a:buNone/>
              <a:defRPr sz="4500" cap="all">
                <a:solidFill>
                  <a:srgbClr val="DDDDDE"/>
                </a:solidFill>
                <a:latin typeface="+mj-lt"/>
                <a:ea typeface="+mj-ea"/>
                <a:cs typeface="+mj-cs"/>
                <a:sym typeface="Helvetica Neue Bold Condensed"/>
              </a:defRPr>
            </a:lvl3pPr>
            <a:lvl4pPr marL="0" indent="0">
              <a:spcBef>
                <a:spcPts val="0"/>
              </a:spcBef>
              <a:buSzTx/>
              <a:buNone/>
              <a:defRPr sz="4500" cap="all">
                <a:solidFill>
                  <a:srgbClr val="DDDDDE"/>
                </a:solidFill>
                <a:latin typeface="+mj-lt"/>
                <a:ea typeface="+mj-ea"/>
                <a:cs typeface="+mj-cs"/>
                <a:sym typeface="Helvetica Neue Bold Condensed"/>
              </a:defRPr>
            </a:lvl4pPr>
            <a:lvl5pPr marL="0" indent="0">
              <a:spcBef>
                <a:spcPts val="0"/>
              </a:spcBef>
              <a:buSzTx/>
              <a:buNone/>
              <a:defRPr sz="4500" cap="all">
                <a:solidFill>
                  <a:srgbClr val="DDDDDE"/>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 name="Title Text"/>
          <p:cNvSpPr txBox="1">
            <a:spLocks noGrp="1"/>
          </p:cNvSpPr>
          <p:nvPr>
            <p:ph type="title"/>
          </p:nvPr>
        </p:nvSpPr>
        <p:spPr>
          <a:xfrm>
            <a:off x="1231900" y="3568700"/>
            <a:ext cx="10541000" cy="2628900"/>
          </a:xfrm>
          <a:prstGeom prst="rect">
            <a:avLst/>
          </a:prstGeom>
        </p:spPr>
        <p:txBody>
          <a:bodyPr/>
          <a:lstStyle>
            <a:lvl1pPr>
              <a:defRPr cap="all">
                <a:solidFill>
                  <a:srgbClr val="DEDEDE"/>
                </a:solidFill>
                <a:latin typeface="+mj-lt"/>
                <a:ea typeface="+mj-ea"/>
                <a:cs typeface="+mj-cs"/>
                <a:sym typeface="Helvetica Neue Bold Condensed"/>
              </a:defRPr>
            </a:lvl1pPr>
          </a:lstStyle>
          <a:p>
            <a:r>
              <a:t>Title Text</a:t>
            </a:r>
          </a:p>
        </p:txBody>
      </p:sp>
      <p:sp>
        <p:nvSpPr>
          <p:cNvPr id="63" name="Slide Number"/>
          <p:cNvSpPr txBox="1">
            <a:spLocks noGrp="1"/>
          </p:cNvSpPr>
          <p:nvPr>
            <p:ph type="sldNum" sz="quarter" idx="2"/>
          </p:nvPr>
        </p:nvSpPr>
        <p:spPr>
          <a:xfrm>
            <a:off x="6349999" y="9474200"/>
            <a:ext cx="312015" cy="299822"/>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 name="Image"/>
          <p:cNvSpPr>
            <a:spLocks noGrp="1"/>
          </p:cNvSpPr>
          <p:nvPr>
            <p:ph type="pic" sz="half" idx="13"/>
          </p:nvPr>
        </p:nvSpPr>
        <p:spPr>
          <a:xfrm>
            <a:off x="6921500" y="1354541"/>
            <a:ext cx="5156200" cy="7035801"/>
          </a:xfrm>
          <a:prstGeom prst="rect">
            <a:avLst/>
          </a:prstGeom>
          <a:ln w="9525">
            <a:round/>
          </a:ln>
        </p:spPr>
        <p:txBody>
          <a:bodyPr lIns="91439" tIns="45719" rIns="91439" bIns="45719" anchor="t">
            <a:noAutofit/>
          </a:bodyPr>
          <a:lstStyle/>
          <a:p>
            <a:endParaRPr/>
          </a:p>
        </p:txBody>
      </p:sp>
      <p:sp>
        <p:nvSpPr>
          <p:cNvPr id="71" name="Title Text"/>
          <p:cNvSpPr txBox="1">
            <a:spLocks noGrp="1"/>
          </p:cNvSpPr>
          <p:nvPr>
            <p:ph type="title"/>
          </p:nvPr>
        </p:nvSpPr>
        <p:spPr>
          <a:xfrm>
            <a:off x="1041400" y="1295400"/>
            <a:ext cx="5334000" cy="3924300"/>
          </a:xfrm>
          <a:prstGeom prst="rect">
            <a:avLst/>
          </a:prstGeom>
        </p:spPr>
        <p:txBody>
          <a:bodyPr anchor="b"/>
          <a:lstStyle>
            <a:lvl1pPr>
              <a:defRPr sz="6500" cap="all">
                <a:solidFill>
                  <a:srgbClr val="DEDEDE"/>
                </a:solidFill>
                <a:latin typeface="+mj-lt"/>
                <a:ea typeface="+mj-ea"/>
                <a:cs typeface="+mj-cs"/>
                <a:sym typeface="Helvetica Neue Bold Condensed"/>
              </a:defRPr>
            </a:lvl1pPr>
          </a:lstStyle>
          <a:p>
            <a:r>
              <a:t>Title Text</a:t>
            </a:r>
          </a:p>
        </p:txBody>
      </p:sp>
      <p:sp>
        <p:nvSpPr>
          <p:cNvPr id="72" name="Body Level One…"/>
          <p:cNvSpPr txBox="1">
            <a:spLocks noGrp="1"/>
          </p:cNvSpPr>
          <p:nvPr>
            <p:ph type="body" sz="quarter" idx="1"/>
          </p:nvPr>
        </p:nvSpPr>
        <p:spPr>
          <a:xfrm>
            <a:off x="1041400" y="5207000"/>
            <a:ext cx="5334000" cy="32258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80"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89" name="Body Level One…"/>
          <p:cNvSpPr txBox="1">
            <a:spLocks noGrp="1"/>
          </p:cNvSpPr>
          <p:nvPr>
            <p:ph type="body" idx="1"/>
          </p:nvPr>
        </p:nvSpPr>
        <p:spPr>
          <a:xfrm>
            <a:off x="1041400" y="2768600"/>
            <a:ext cx="10922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645400" y="2768600"/>
            <a:ext cx="4292600" cy="5715000"/>
          </a:xfrm>
          <a:prstGeom prst="rect">
            <a:avLst/>
          </a:prstGeom>
          <a:ln w="9525">
            <a:round/>
          </a:ln>
        </p:spPr>
        <p:txBody>
          <a:bodyPr lIns="91439" tIns="45719" rIns="91439" bIns="45719" anchor="t">
            <a:noAutofit/>
          </a:bodyPr>
          <a:lstStyle/>
          <a:p>
            <a:endParaRPr/>
          </a:p>
        </p:txBody>
      </p:sp>
      <p:sp>
        <p:nvSpPr>
          <p:cNvPr id="98" name="Title Text"/>
          <p:cNvSpPr txBox="1">
            <a:spLocks noGrp="1"/>
          </p:cNvSpPr>
          <p:nvPr>
            <p:ph type="title"/>
          </p:nvPr>
        </p:nvSpPr>
        <p:spPr>
          <a:xfrm>
            <a:off x="1041400" y="266700"/>
            <a:ext cx="10922000" cy="2438400"/>
          </a:xfrm>
          <a:prstGeom prst="rect">
            <a:avLst/>
          </a:prstGeom>
        </p:spPr>
        <p:txBody>
          <a:bodyPr/>
          <a:lstStyle>
            <a:lvl1pPr>
              <a:defRPr>
                <a:solidFill>
                  <a:srgbClr val="558AAB"/>
                </a:solidFill>
              </a:defRPr>
            </a:lvl1pPr>
          </a:lstStyle>
          <a:p>
            <a:r>
              <a:t>Title Text</a:t>
            </a:r>
          </a:p>
        </p:txBody>
      </p:sp>
      <p:sp>
        <p:nvSpPr>
          <p:cNvPr id="99" name="Body Level One…"/>
          <p:cNvSpPr txBox="1">
            <a:spLocks noGrp="1"/>
          </p:cNvSpPr>
          <p:nvPr>
            <p:ph type="body" sz="half" idx="1"/>
          </p:nvPr>
        </p:nvSpPr>
        <p:spPr>
          <a:xfrm>
            <a:off x="1041400" y="2768600"/>
            <a:ext cx="5334000" cy="5715000"/>
          </a:xfrm>
          <a:prstGeom prst="rect">
            <a:avLst/>
          </a:prstGeom>
        </p:spPr>
        <p:txBody>
          <a:bodyPr/>
          <a:lstStyle>
            <a:lvl1pPr marL="381000" indent="-381000">
              <a:spcBef>
                <a:spcPts val="2800"/>
              </a:spcBef>
              <a:buBlip>
                <a:blip r:embed="rId2"/>
              </a:buBlip>
              <a:defRPr sz="3000"/>
            </a:lvl1pPr>
            <a:lvl2pPr marL="762000" indent="-381000">
              <a:spcBef>
                <a:spcPts val="2800"/>
              </a:spcBef>
              <a:buBlip>
                <a:blip r:embed="rId2"/>
              </a:buBlip>
              <a:defRPr sz="3000"/>
            </a:lvl2pPr>
            <a:lvl3pPr marL="1143000" indent="-381000">
              <a:spcBef>
                <a:spcPts val="2800"/>
              </a:spcBef>
              <a:buBlip>
                <a:blip r:embed="rId2"/>
              </a:buBlip>
              <a:defRPr sz="3000"/>
            </a:lvl3pPr>
            <a:lvl4pPr marL="1524000" indent="-381000">
              <a:spcBef>
                <a:spcPts val="2800"/>
              </a:spcBef>
              <a:buBlip>
                <a:blip r:embed="rId2"/>
              </a:buBlip>
              <a:defRPr sz="3000"/>
            </a:lvl4pPr>
            <a:lvl5pPr marL="1905000" indent="-381000">
              <a:spcBef>
                <a:spcPts val="2800"/>
              </a:spcBef>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0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Rectangle"/>
          <p:cNvSpPr/>
          <p:nvPr/>
        </p:nvSpPr>
        <p:spPr>
          <a:xfrm>
            <a:off x="279400" y="279400"/>
            <a:ext cx="12446000" cy="9220200"/>
          </a:xfrm>
          <a:prstGeom prst="rect">
            <a:avLst/>
          </a:prstGeom>
          <a:ln w="25400">
            <a:solidFill>
              <a:srgbClr val="83827D"/>
            </a:solidFill>
            <a:miter lim="400000"/>
          </a:ln>
        </p:spPr>
        <p:txBody>
          <a:bodyPr lIns="50800" tIns="50800" rIns="50800" bIns="50800" anchor="ctr"/>
          <a:lstStyle/>
          <a:p>
            <a:endParaRPr/>
          </a:p>
        </p:txBody>
      </p:sp>
      <p:sp>
        <p:nvSpPr>
          <p:cNvPr id="3" name="Body Level One…"/>
          <p:cNvSpPr txBox="1">
            <a:spLocks noGrp="1"/>
          </p:cNvSpPr>
          <p:nvPr>
            <p:ph type="body" idx="1"/>
          </p:nvPr>
        </p:nvSpPr>
        <p:spPr>
          <a:xfrm>
            <a:off x="1041400" y="1473200"/>
            <a:ext cx="10922000" cy="680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7"/>
              </a:buBlip>
            </a:lvl1pPr>
            <a:lvl2pPr>
              <a:buBlip>
                <a:blip r:embed="rId17"/>
              </a:buBlip>
            </a:lvl2pPr>
            <a:lvl3pPr>
              <a:buBlip>
                <a:blip r:embed="rId17"/>
              </a:buBlip>
            </a:lvl3pPr>
            <a:lvl4pPr>
              <a:buBlip>
                <a:blip r:embed="rId17"/>
              </a:buBlip>
            </a:lvl4pPr>
            <a:lvl5pPr>
              <a:buBlip>
                <a:blip r:embed="rId17"/>
              </a:buBlip>
            </a:lvl5p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1041400" y="254000"/>
            <a:ext cx="10922000" cy="2438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Slide Number"/>
          <p:cNvSpPr txBox="1">
            <a:spLocks noGrp="1"/>
          </p:cNvSpPr>
          <p:nvPr>
            <p:ph type="sldNum" sz="quarter" idx="2"/>
          </p:nvPr>
        </p:nvSpPr>
        <p:spPr>
          <a:xfrm>
            <a:off x="6352743" y="9476689"/>
            <a:ext cx="312014" cy="299822"/>
          </a:xfrm>
          <a:prstGeom prst="rect">
            <a:avLst/>
          </a:prstGeom>
          <a:ln w="12700">
            <a:miter lim="400000"/>
          </a:ln>
        </p:spPr>
        <p:txBody>
          <a:bodyPr wrap="none" lIns="50800" tIns="50800" rIns="50800" bIns="50800" anchor="ctr">
            <a:spAutoFit/>
          </a:bodyPr>
          <a:lstStyle>
            <a:lvl1pPr>
              <a:defRPr sz="1400">
                <a:solidFill>
                  <a:srgbClr val="5C88A5"/>
                </a:solidFill>
                <a:latin typeface="Helvetica Neue"/>
                <a:ea typeface="Helvetica Neue"/>
                <a:cs typeface="Helvetica Neue"/>
                <a:sym typeface="Helvetica Neu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1pPr>
      <a:lvl2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2pPr>
      <a:lvl3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3pPr>
      <a:lvl4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4pPr>
      <a:lvl5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5pPr>
      <a:lvl6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6pPr>
      <a:lvl7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7pPr>
      <a:lvl8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8pPr>
      <a:lvl9pPr marL="0" marR="0" indent="0" algn="l" defTabSz="584200" latinLnBrk="0">
        <a:lnSpc>
          <a:spcPct val="90000"/>
        </a:lnSpc>
        <a:spcBef>
          <a:spcPts val="0"/>
        </a:spcBef>
        <a:spcAft>
          <a:spcPts val="0"/>
        </a:spcAft>
        <a:buClrTx/>
        <a:buSzTx/>
        <a:buFontTx/>
        <a:buNone/>
        <a:tabLst/>
        <a:defRPr sz="7200" b="0" i="0" u="none" strike="noStrike" cap="none" spc="0" baseline="0">
          <a:ln>
            <a:noFill/>
          </a:ln>
          <a:solidFill>
            <a:srgbClr val="5C88A5"/>
          </a:solidFill>
          <a:uFillTx/>
          <a:latin typeface="+mn-lt"/>
          <a:ea typeface="+mn-ea"/>
          <a:cs typeface="+mn-cs"/>
          <a:sym typeface="Helvetica Neue Light"/>
        </a:defRPr>
      </a:lvl9pPr>
    </p:titleStyle>
    <p:bodyStyle>
      <a:lvl1pPr marL="444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1pPr>
      <a:lvl2pPr marL="889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2pPr>
      <a:lvl3pPr marL="1333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3pPr>
      <a:lvl4pPr marL="1778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4pPr>
      <a:lvl5pPr marL="2222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5pPr>
      <a:lvl6pPr marL="2667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6pPr>
      <a:lvl7pPr marL="3111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7pPr>
      <a:lvl8pPr marL="35560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8pPr>
      <a:lvl9pPr marL="4000500" marR="0" indent="-444500" algn="l" defTabSz="584200" rtl="0" latinLnBrk="0">
        <a:lnSpc>
          <a:spcPct val="100000"/>
        </a:lnSpc>
        <a:spcBef>
          <a:spcPts val="3200"/>
        </a:spcBef>
        <a:spcAft>
          <a:spcPts val="0"/>
        </a:spcAft>
        <a:buClrTx/>
        <a:buSzPct val="40000"/>
        <a:buFontTx/>
        <a:buBlip>
          <a:blip r:embed="rId17"/>
        </a:buBlip>
        <a:tabLst/>
        <a:defRPr sz="36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Internet_forum#Discussion" TargetMode="External"/><Relationship Id="rId3" Type="http://schemas.openxmlformats.org/officeDocument/2006/relationships/image" Target="../media/image24.png"/><Relationship Id="rId7" Type="http://schemas.openxmlformats.org/officeDocument/2006/relationships/hyperlink" Target="https://en.wikipedia.org/wiki/Rating_site" TargetMode="Externa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en.wikipedia.org/wiki/Social_network_aggregation" TargetMode="External"/><Relationship Id="rId5" Type="http://schemas.openxmlformats.org/officeDocument/2006/relationships/hyperlink" Target="https://en.wikipedia.org/wiki/Social_news" TargetMode="External"/><Relationship Id="rId4" Type="http://schemas.openxmlformats.org/officeDocument/2006/relationships/image" Target="../media/image25.png"/><Relationship Id="rId9" Type="http://schemas.openxmlformats.org/officeDocument/2006/relationships/hyperlink" Target="https://en.wikipedia.org/wiki/Reddit#cite_note-Ohlheiser-4"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blacklivesmatterus.com"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telegraph.co.uk/news/worldnews/1573354/40bn-Putin-is-now-Europes-richest-man.html"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Greece" TargetMode="External"/><Relationship Id="rId13" Type="http://schemas.openxmlformats.org/officeDocument/2006/relationships/hyperlink" Target="https://en.wikipedia.org/wiki/Xinjiang" TargetMode="External"/><Relationship Id="rId18" Type="http://schemas.openxmlformats.org/officeDocument/2006/relationships/hyperlink" Target="https://en.wikipedia.org/wiki/Cordon_sanitaire" TargetMode="External"/><Relationship Id="rId3" Type="http://schemas.openxmlformats.org/officeDocument/2006/relationships/hyperlink" Target="https://en.wikipedia.org/wiki/United_Kingdom" TargetMode="External"/><Relationship Id="rId7" Type="http://schemas.openxmlformats.org/officeDocument/2006/relationships/hyperlink" Target="https://en.wikipedia.org/wiki/Republika_Srpska" TargetMode="External"/><Relationship Id="rId12" Type="http://schemas.openxmlformats.org/officeDocument/2006/relationships/hyperlink" Target="https://en.wikipedia.org/wiki/Tibet" TargetMode="External"/><Relationship Id="rId17" Type="http://schemas.openxmlformats.org/officeDocument/2006/relationships/hyperlink" Target="https://en.wikipedia.org/wiki/Ukraine" TargetMode="External"/><Relationship Id="rId2" Type="http://schemas.openxmlformats.org/officeDocument/2006/relationships/image" Target="../media/image13.png"/><Relationship Id="rId16" Type="http://schemas.openxmlformats.org/officeDocument/2006/relationships/hyperlink" Target="https://en.wikipedia.org/wiki/Foundations_of_Geopolitics#cite_note-HI01-1" TargetMode="External"/><Relationship Id="rId1" Type="http://schemas.openxmlformats.org/officeDocument/2006/relationships/slideLayout" Target="../slideLayouts/slideLayout5.xml"/><Relationship Id="rId6" Type="http://schemas.openxmlformats.org/officeDocument/2006/relationships/hyperlink" Target="https://en.wikipedia.org/wiki/Republic_of_Macedonia" TargetMode="External"/><Relationship Id="rId11" Type="http://schemas.openxmlformats.org/officeDocument/2006/relationships/hyperlink" Target="https://en.wikipedia.org/wiki/China" TargetMode="External"/><Relationship Id="rId5" Type="http://schemas.openxmlformats.org/officeDocument/2006/relationships/hyperlink" Target="https://en.wikipedia.org/wiki/Romania" TargetMode="External"/><Relationship Id="rId15" Type="http://schemas.openxmlformats.org/officeDocument/2006/relationships/hyperlink" Target="https://en.wikipedia.org/wiki/Manchuria" TargetMode="External"/><Relationship Id="rId10" Type="http://schemas.openxmlformats.org/officeDocument/2006/relationships/hyperlink" Target="https://en.wikipedia.org/wiki/Third_Rome" TargetMode="External"/><Relationship Id="rId19" Type="http://schemas.openxmlformats.org/officeDocument/2006/relationships/hyperlink" Target="https://en.wikipedia.org/wiki/Isolationism" TargetMode="External"/><Relationship Id="rId4" Type="http://schemas.openxmlformats.org/officeDocument/2006/relationships/hyperlink" Target="https://en.wikipedia.org/wiki/Foundations_of_Geopolitics#cite_note-dunlop-9" TargetMode="External"/><Relationship Id="rId9" Type="http://schemas.openxmlformats.org/officeDocument/2006/relationships/hyperlink" Target="https://en.wikipedia.org/wiki/Eastern_Orthodox_Church" TargetMode="External"/><Relationship Id="rId14" Type="http://schemas.openxmlformats.org/officeDocument/2006/relationships/hyperlink" Target="https://en.wikipedia.org/wiki/Mongoli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solationism"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Robot.jpg" descr="Robot.jpg"/>
          <p:cNvPicPr>
            <a:picLocks noChangeAspect="1"/>
          </p:cNvPicPr>
          <p:nvPr/>
        </p:nvPicPr>
        <p:blipFill>
          <a:blip r:embed="rId2">
            <a:extLst/>
          </a:blip>
          <a:stretch>
            <a:fillRect/>
          </a:stretch>
        </p:blipFill>
        <p:spPr>
          <a:xfrm>
            <a:off x="1125727" y="1155700"/>
            <a:ext cx="4553184" cy="6846893"/>
          </a:xfrm>
          <a:prstGeom prst="rect">
            <a:avLst/>
          </a:prstGeom>
          <a:ln w="12700">
            <a:miter lim="400000"/>
          </a:ln>
        </p:spPr>
      </p:pic>
      <p:sp>
        <p:nvSpPr>
          <p:cNvPr id="168" name="Project 2"/>
          <p:cNvSpPr txBox="1">
            <a:spLocks noGrp="1"/>
          </p:cNvSpPr>
          <p:nvPr>
            <p:ph type="ctrTitle"/>
          </p:nvPr>
        </p:nvSpPr>
        <p:spPr>
          <a:prstGeom prst="rect">
            <a:avLst/>
          </a:prstGeom>
        </p:spPr>
        <p:txBody>
          <a:bodyPr/>
          <a:lstStyle/>
          <a:p>
            <a:r>
              <a:t>Project 2</a:t>
            </a:r>
          </a:p>
        </p:txBody>
      </p:sp>
      <p:sp>
        <p:nvSpPr>
          <p:cNvPr id="169" name="Analysis of Russian psychological operations on reddit during the 2016 us presidential election"/>
          <p:cNvSpPr txBox="1">
            <a:spLocks noGrp="1"/>
          </p:cNvSpPr>
          <p:nvPr>
            <p:ph type="subTitle" sz="quarter" idx="1"/>
          </p:nvPr>
        </p:nvSpPr>
        <p:spPr>
          <a:xfrm>
            <a:off x="437322" y="8137311"/>
            <a:ext cx="11526078" cy="1371601"/>
          </a:xfrm>
          <a:prstGeom prst="rect">
            <a:avLst/>
          </a:prstGeom>
        </p:spPr>
        <p:txBody>
          <a:bodyPr>
            <a:normAutofit fontScale="92500" lnSpcReduction="20000"/>
          </a:bodyPr>
          <a:lstStyle/>
          <a:p>
            <a:r>
              <a:rPr dirty="0"/>
              <a:t>Analysis of Russian psychological operations on reddit during the 2016 us presidential election</a:t>
            </a:r>
          </a:p>
        </p:txBody>
      </p:sp>
      <p:pic>
        <p:nvPicPr>
          <p:cNvPr id="170" name="1*_tFFL4D1331iE_L8J9Oh1A.jpeg" descr="1*_tFFL4D1331iE_L8J9Oh1A.jpeg"/>
          <p:cNvPicPr>
            <a:picLocks noChangeAspect="1"/>
          </p:cNvPicPr>
          <p:nvPr/>
        </p:nvPicPr>
        <p:blipFill>
          <a:blip r:embed="rId3">
            <a:extLst/>
          </a:blip>
          <a:stretch>
            <a:fillRect/>
          </a:stretch>
        </p:blipFill>
        <p:spPr>
          <a:xfrm>
            <a:off x="5664200" y="4940300"/>
            <a:ext cx="6094413" cy="3047207"/>
          </a:xfrm>
          <a:prstGeom prst="rect">
            <a:avLst/>
          </a:prstGeom>
          <a:ln w="12700">
            <a:miter lim="400000"/>
          </a:ln>
        </p:spPr>
      </p:pic>
      <p:pic>
        <p:nvPicPr>
          <p:cNvPr id="171" name="data_overview.jpg" descr="data_overview.jpg"/>
          <p:cNvPicPr>
            <a:picLocks noChangeAspect="1"/>
          </p:cNvPicPr>
          <p:nvPr/>
        </p:nvPicPr>
        <p:blipFill>
          <a:blip r:embed="rId4">
            <a:extLst/>
          </a:blip>
          <a:stretch>
            <a:fillRect/>
          </a:stretch>
        </p:blipFill>
        <p:spPr>
          <a:xfrm>
            <a:off x="5664200" y="2629559"/>
            <a:ext cx="6094413" cy="2352230"/>
          </a:xfrm>
          <a:prstGeom prst="rect">
            <a:avLst/>
          </a:prstGeom>
          <a:ln w="12700">
            <a:miter lim="400000"/>
          </a:ln>
        </p:spPr>
      </p:pic>
      <p:sp>
        <p:nvSpPr>
          <p:cNvPr id="172" name="How did Russia attempt to influence Americans online?"/>
          <p:cNvSpPr txBox="1"/>
          <p:nvPr/>
        </p:nvSpPr>
        <p:spPr>
          <a:xfrm>
            <a:off x="5841704" y="1086000"/>
            <a:ext cx="5916909" cy="12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How did Russia attempt to influence Americans online?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Screen Shot 2019-03-06 at 7.03.05 PM.png" descr="Screen Shot 2019-03-06 at 7.03.05 PM.png"/>
          <p:cNvPicPr>
            <a:picLocks noChangeAspect="1"/>
          </p:cNvPicPr>
          <p:nvPr/>
        </p:nvPicPr>
        <p:blipFill>
          <a:blip r:embed="rId2">
            <a:extLst/>
          </a:blip>
          <a:stretch>
            <a:fillRect/>
          </a:stretch>
        </p:blipFill>
        <p:spPr>
          <a:xfrm>
            <a:off x="2387600" y="2667000"/>
            <a:ext cx="8229600" cy="44196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Screen Shot 2019-03-06 at 7.05.44 PM.png" descr="Screen Shot 2019-03-06 at 7.05.44 PM.png"/>
          <p:cNvPicPr>
            <a:picLocks noChangeAspect="1"/>
          </p:cNvPicPr>
          <p:nvPr/>
        </p:nvPicPr>
        <p:blipFill>
          <a:blip r:embed="rId2">
            <a:extLst/>
          </a:blip>
          <a:stretch>
            <a:fillRect/>
          </a:stretch>
        </p:blipFill>
        <p:spPr>
          <a:xfrm>
            <a:off x="546100" y="641350"/>
            <a:ext cx="11912600" cy="845832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Where did we find the data?"/>
          <p:cNvSpPr txBox="1">
            <a:spLocks noGrp="1"/>
          </p:cNvSpPr>
          <p:nvPr>
            <p:ph type="title"/>
          </p:nvPr>
        </p:nvSpPr>
        <p:spPr>
          <a:xfrm>
            <a:off x="722734" y="3187700"/>
            <a:ext cx="11559332" cy="2628900"/>
          </a:xfrm>
          <a:prstGeom prst="rect">
            <a:avLst/>
          </a:prstGeom>
        </p:spPr>
        <p:txBody>
          <a:bodyPr/>
          <a:lstStyle/>
          <a:p>
            <a:r>
              <a:t>Where did we find the data?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GMF"/>
          <p:cNvSpPr txBox="1">
            <a:spLocks noGrp="1"/>
          </p:cNvSpPr>
          <p:nvPr>
            <p:ph type="title"/>
          </p:nvPr>
        </p:nvSpPr>
        <p:spPr>
          <a:prstGeom prst="rect">
            <a:avLst/>
          </a:prstGeom>
        </p:spPr>
        <p:txBody>
          <a:bodyPr/>
          <a:lstStyle/>
          <a:p>
            <a:r>
              <a:t>GMF </a:t>
            </a:r>
          </a:p>
        </p:txBody>
      </p:sp>
      <p:sp>
        <p:nvSpPr>
          <p:cNvPr id="226" name="The GERMAN Marshal Fund"/>
          <p:cNvSpPr txBox="1">
            <a:spLocks noGrp="1"/>
          </p:cNvSpPr>
          <p:nvPr>
            <p:ph type="body" sz="quarter" idx="1"/>
          </p:nvPr>
        </p:nvSpPr>
        <p:spPr>
          <a:prstGeom prst="rect">
            <a:avLst/>
          </a:prstGeom>
        </p:spPr>
        <p:txBody>
          <a:bodyPr/>
          <a:lstStyle/>
          <a:p>
            <a:r>
              <a:t>The GERMAN Marshal Fund</a:t>
            </a:r>
          </a:p>
        </p:txBody>
      </p:sp>
      <p:pic>
        <p:nvPicPr>
          <p:cNvPr id="227" name="Screen Shot 2019-03-04 at 8.26.41 PM.png" descr="Screen Shot 2019-03-04 at 8.26.41 PM.png"/>
          <p:cNvPicPr>
            <a:picLocks noChangeAspect="1"/>
          </p:cNvPicPr>
          <p:nvPr/>
        </p:nvPicPr>
        <p:blipFill>
          <a:blip r:embed="rId2">
            <a:extLst/>
          </a:blip>
          <a:stretch>
            <a:fillRect/>
          </a:stretch>
        </p:blipFill>
        <p:spPr>
          <a:xfrm>
            <a:off x="1123950" y="6623050"/>
            <a:ext cx="3213100" cy="1892300"/>
          </a:xfrm>
          <a:prstGeom prst="rect">
            <a:avLst/>
          </a:prstGeom>
          <a:ln w="12700">
            <a:miter lim="400000"/>
          </a:ln>
        </p:spPr>
      </p:pic>
      <p:sp>
        <p:nvSpPr>
          <p:cNvPr id="228" name="Text"/>
          <p:cNvSpPr txBox="1"/>
          <p:nvPr/>
        </p:nvSpPr>
        <p:spPr>
          <a:xfrm>
            <a:off x="6073317" y="1301800"/>
            <a:ext cx="858166" cy="647600"/>
          </a:xfrm>
          <a:prstGeom prst="rect">
            <a:avLst/>
          </a:prstGeom>
          <a:ln w="12700">
            <a:miter lim="400000"/>
          </a:ln>
        </p:spPr>
        <p:txBody>
          <a:bodyPr wrap="none" lIns="50800" tIns="50800" rIns="50800" bIns="50800" anchor="ctr">
            <a:spAutoFit/>
          </a:bodyPr>
          <a:lstStyle/>
          <a:p>
            <a:endParaRPr/>
          </a:p>
        </p:txBody>
      </p:sp>
      <p:sp>
        <p:nvSpPr>
          <p:cNvPr id="229" name="In 2016, American democracy came under unprecedented attack.…"/>
          <p:cNvSpPr txBox="1"/>
          <p:nvPr/>
        </p:nvSpPr>
        <p:spPr>
          <a:xfrm>
            <a:off x="5143500" y="6013450"/>
            <a:ext cx="7420992" cy="289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800">
                <a:solidFill>
                  <a:srgbClr val="4D4D4F"/>
                </a:solidFill>
                <a:latin typeface="Helvetica"/>
                <a:ea typeface="Helvetica"/>
                <a:cs typeface="Helvetica"/>
                <a:sym typeface="Helvetica"/>
              </a:defRPr>
            </a:pPr>
            <a:r>
              <a:rPr dirty="0">
                <a:solidFill>
                  <a:schemeClr val="tx2"/>
                </a:solidFill>
              </a:rPr>
              <a:t>In 2016, American democracy came under unprecedented attack.</a:t>
            </a:r>
          </a:p>
          <a:p>
            <a:pPr algn="l" defTabSz="457200">
              <a:defRPr sz="1800">
                <a:solidFill>
                  <a:srgbClr val="4D4D4F"/>
                </a:solidFill>
                <a:latin typeface="Helvetica"/>
                <a:ea typeface="Helvetica"/>
                <a:cs typeface="Helvetica"/>
                <a:sym typeface="Helvetica"/>
              </a:defRPr>
            </a:pPr>
            <a:r>
              <a:rPr dirty="0">
                <a:solidFill>
                  <a:schemeClr val="tx2"/>
                </a:solidFill>
              </a:rPr>
              <a:t>The government of the Russian Federation attempted to weaken the pillars of our democracy and undermine faith and confidence in our society’s most fundamental right — the ability to choose our own leaders. </a:t>
            </a:r>
          </a:p>
          <a:p>
            <a:pPr algn="l" defTabSz="457200">
              <a:defRPr sz="1800">
                <a:solidFill>
                  <a:srgbClr val="4D4D4F"/>
                </a:solidFill>
                <a:latin typeface="Helvetica"/>
                <a:ea typeface="Helvetica"/>
                <a:cs typeface="Helvetica"/>
                <a:sym typeface="Helvetica"/>
              </a:defRPr>
            </a:pPr>
            <a:r>
              <a:rPr dirty="0">
                <a:solidFill>
                  <a:schemeClr val="tx2"/>
                </a:solidFill>
              </a:rPr>
              <a:t>This effort was only the latest of Russia’s repeated and ongoing efforts to undermine democratic institutions and influence free and democratic elections throughout Europe. Its success has led Vladimir Putin and other authoritarian regimes, in particular, to conclude that disruption is effective, and comes with little consequence.</a:t>
            </a:r>
          </a:p>
        </p:txBody>
      </p:sp>
      <p:pic>
        <p:nvPicPr>
          <p:cNvPr id="230" name="Screen Shot 2019-03-04 at 8.36.16 PM.png" descr="Screen Shot 2019-03-04 at 8.36.16 PM.png"/>
          <p:cNvPicPr>
            <a:picLocks noChangeAspect="1"/>
          </p:cNvPicPr>
          <p:nvPr/>
        </p:nvPicPr>
        <p:blipFill>
          <a:blip r:embed="rId3">
            <a:extLst/>
          </a:blip>
          <a:stretch>
            <a:fillRect/>
          </a:stretch>
        </p:blipFill>
        <p:spPr>
          <a:xfrm>
            <a:off x="544152" y="1140028"/>
            <a:ext cx="11916496" cy="242318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checker/>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What we used"/>
          <p:cNvSpPr txBox="1">
            <a:spLocks noGrp="1"/>
          </p:cNvSpPr>
          <p:nvPr>
            <p:ph type="ctrTitle"/>
          </p:nvPr>
        </p:nvSpPr>
        <p:spPr>
          <a:xfrm>
            <a:off x="1231900" y="5251450"/>
            <a:ext cx="10541000" cy="2628900"/>
          </a:xfrm>
          <a:prstGeom prst="rect">
            <a:avLst/>
          </a:prstGeom>
        </p:spPr>
        <p:txBody>
          <a:bodyPr/>
          <a:lstStyle/>
          <a:p>
            <a:r>
              <a:t>What we used </a:t>
            </a:r>
          </a:p>
        </p:txBody>
      </p:sp>
      <p:sp>
        <p:nvSpPr>
          <p:cNvPr id="233" name="The tools"/>
          <p:cNvSpPr txBox="1">
            <a:spLocks noGrp="1"/>
          </p:cNvSpPr>
          <p:nvPr>
            <p:ph type="subTitle" sz="quarter" idx="1"/>
          </p:nvPr>
        </p:nvSpPr>
        <p:spPr>
          <a:prstGeom prst="rect">
            <a:avLst/>
          </a:prstGeom>
        </p:spPr>
        <p:txBody>
          <a:bodyPr/>
          <a:lstStyle/>
          <a:p>
            <a:r>
              <a:t>The tools</a:t>
            </a:r>
          </a:p>
        </p:txBody>
      </p:sp>
      <p:pic>
        <p:nvPicPr>
          <p:cNvPr id="234" name="Screen Shot 2019-03-06 at 7.13.39 PM.png" descr="Screen Shot 2019-03-06 at 7.13.39 PM.png"/>
          <p:cNvPicPr>
            <a:picLocks noChangeAspect="1"/>
          </p:cNvPicPr>
          <p:nvPr/>
        </p:nvPicPr>
        <p:blipFill>
          <a:blip r:embed="rId2">
            <a:extLst/>
          </a:blip>
          <a:stretch>
            <a:fillRect/>
          </a:stretch>
        </p:blipFill>
        <p:spPr>
          <a:xfrm>
            <a:off x="1574800" y="1962150"/>
            <a:ext cx="1845843" cy="1820673"/>
          </a:xfrm>
          <a:prstGeom prst="rect">
            <a:avLst/>
          </a:prstGeom>
          <a:ln w="12700">
            <a:miter lim="400000"/>
          </a:ln>
        </p:spPr>
      </p:pic>
      <p:pic>
        <p:nvPicPr>
          <p:cNvPr id="235" name="Screen Shot 2019-03-06 at 7.15.06 PM.png" descr="Screen Shot 2019-03-06 at 7.15.06 PM.png"/>
          <p:cNvPicPr>
            <a:picLocks noChangeAspect="1"/>
          </p:cNvPicPr>
          <p:nvPr/>
        </p:nvPicPr>
        <p:blipFill>
          <a:blip r:embed="rId3">
            <a:extLst/>
          </a:blip>
          <a:stretch>
            <a:fillRect/>
          </a:stretch>
        </p:blipFill>
        <p:spPr>
          <a:xfrm>
            <a:off x="1587500" y="4267200"/>
            <a:ext cx="7493000" cy="1879600"/>
          </a:xfrm>
          <a:prstGeom prst="rect">
            <a:avLst/>
          </a:prstGeom>
          <a:ln w="12700">
            <a:miter lim="400000"/>
          </a:ln>
        </p:spPr>
      </p:pic>
      <p:pic>
        <p:nvPicPr>
          <p:cNvPr id="236" name="Screen Shot 2019-03-06 at 7.18.52 PM.png" descr="Screen Shot 2019-03-06 at 7.18.52 PM.png"/>
          <p:cNvPicPr>
            <a:picLocks noChangeAspect="1"/>
          </p:cNvPicPr>
          <p:nvPr/>
        </p:nvPicPr>
        <p:blipFill>
          <a:blip r:embed="rId4">
            <a:extLst/>
          </a:blip>
          <a:stretch>
            <a:fillRect/>
          </a:stretch>
        </p:blipFill>
        <p:spPr>
          <a:xfrm>
            <a:off x="3968750" y="990600"/>
            <a:ext cx="3084691" cy="2811364"/>
          </a:xfrm>
          <a:prstGeom prst="rect">
            <a:avLst/>
          </a:prstGeom>
          <a:ln w="12700">
            <a:miter lim="400000"/>
          </a:ln>
        </p:spPr>
      </p:pic>
      <p:pic>
        <p:nvPicPr>
          <p:cNvPr id="237" name="Screen Shot 2019-03-06 at 7.21.01 PM.png" descr="Screen Shot 2019-03-06 at 7.21.01 PM.png"/>
          <p:cNvPicPr>
            <a:picLocks noChangeAspect="1"/>
          </p:cNvPicPr>
          <p:nvPr/>
        </p:nvPicPr>
        <p:blipFill>
          <a:blip r:embed="rId5">
            <a:extLst/>
          </a:blip>
          <a:stretch>
            <a:fillRect/>
          </a:stretch>
        </p:blipFill>
        <p:spPr>
          <a:xfrm>
            <a:off x="7854950" y="2370836"/>
            <a:ext cx="3797300" cy="1003301"/>
          </a:xfrm>
          <a:prstGeom prst="rect">
            <a:avLst/>
          </a:prstGeom>
          <a:ln w="12700">
            <a:miter lim="400000"/>
          </a:ln>
        </p:spPr>
      </p:pic>
      <p:pic>
        <p:nvPicPr>
          <p:cNvPr id="238" name="Screen Shot 2019-03-06 at 7.22.37 PM.png" descr="Screen Shot 2019-03-06 at 7.22.37 PM.png"/>
          <p:cNvPicPr>
            <a:picLocks noChangeAspect="1"/>
          </p:cNvPicPr>
          <p:nvPr/>
        </p:nvPicPr>
        <p:blipFill>
          <a:blip r:embed="rId6">
            <a:extLst/>
          </a:blip>
          <a:stretch>
            <a:fillRect/>
          </a:stretch>
        </p:blipFill>
        <p:spPr>
          <a:xfrm>
            <a:off x="9373873" y="4145049"/>
            <a:ext cx="2538727" cy="212390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1" animBg="1" advAuto="0"/>
      <p:bldP spid="235" grpId="2" animBg="1" advAuto="0"/>
      <p:bldP spid="236" grpId="3" animBg="1" advAuto="0"/>
      <p:bldP spid="237" grpId="4" animBg="1" advAuto="0"/>
      <p:bldP spid="238" grpId="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WHAT IS REDDIT?"/>
          <p:cNvSpPr txBox="1">
            <a:spLocks noGrp="1"/>
          </p:cNvSpPr>
          <p:nvPr>
            <p:ph type="title"/>
          </p:nvPr>
        </p:nvSpPr>
        <p:spPr>
          <a:prstGeom prst="rect">
            <a:avLst/>
          </a:prstGeom>
        </p:spPr>
        <p:txBody>
          <a:bodyPr/>
          <a:lstStyle/>
          <a:p>
            <a:r>
              <a:t>WHAT IS REDDIT?</a:t>
            </a:r>
          </a:p>
        </p:txBody>
      </p:sp>
      <p:pic>
        <p:nvPicPr>
          <p:cNvPr id="241" name="Screen Shot 2019-03-06 at 7.28.07 PM.png" descr="Screen Shot 2019-03-06 at 7.28.07 PM.png"/>
          <p:cNvPicPr>
            <a:picLocks noChangeAspect="1"/>
          </p:cNvPicPr>
          <p:nvPr/>
        </p:nvPicPr>
        <p:blipFill>
          <a:blip r:embed="rId2">
            <a:extLst/>
          </a:blip>
          <a:stretch>
            <a:fillRect/>
          </a:stretch>
        </p:blipFill>
        <p:spPr>
          <a:xfrm>
            <a:off x="1117600" y="2673375"/>
            <a:ext cx="5638800" cy="2705101"/>
          </a:xfrm>
          <a:prstGeom prst="rect">
            <a:avLst/>
          </a:prstGeom>
          <a:ln w="12700">
            <a:miter lim="400000"/>
          </a:ln>
        </p:spPr>
      </p:pic>
      <p:sp>
        <p:nvSpPr>
          <p:cNvPr id="242" name="Most popular forum style"/>
          <p:cNvSpPr txBox="1"/>
          <p:nvPr/>
        </p:nvSpPr>
        <p:spPr>
          <a:xfrm>
            <a:off x="590703" y="5556770"/>
            <a:ext cx="4781398"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Most popular forum style </a:t>
            </a:r>
          </a:p>
        </p:txBody>
      </p:sp>
      <p:sp>
        <p:nvSpPr>
          <p:cNvPr id="243" name="18th most visited website in the world"/>
          <p:cNvSpPr txBox="1"/>
          <p:nvPr/>
        </p:nvSpPr>
        <p:spPr>
          <a:xfrm>
            <a:off x="590703" y="6758872"/>
            <a:ext cx="7048654" cy="647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18th most visited website in the world</a:t>
            </a:r>
          </a:p>
        </p:txBody>
      </p:sp>
      <p:pic>
        <p:nvPicPr>
          <p:cNvPr id="244" name="Screen Shot 2019-03-06 at 7.32.24 PM.png" descr="Screen Shot 2019-03-06 at 7.32.24 PM.png"/>
          <p:cNvPicPr>
            <a:picLocks noChangeAspect="1"/>
          </p:cNvPicPr>
          <p:nvPr/>
        </p:nvPicPr>
        <p:blipFill>
          <a:blip r:embed="rId3">
            <a:extLst/>
          </a:blip>
          <a:stretch>
            <a:fillRect/>
          </a:stretch>
        </p:blipFill>
        <p:spPr>
          <a:xfrm>
            <a:off x="7632700" y="2086478"/>
            <a:ext cx="3977019" cy="4111986"/>
          </a:xfrm>
          <a:prstGeom prst="rect">
            <a:avLst/>
          </a:prstGeom>
          <a:ln w="12700">
            <a:miter lim="400000"/>
          </a:ln>
        </p:spPr>
      </p:pic>
      <p:sp>
        <p:nvSpPr>
          <p:cNvPr id="245" name="Users can comment on News, and Popular Memes"/>
          <p:cNvSpPr txBox="1"/>
          <p:nvPr/>
        </p:nvSpPr>
        <p:spPr>
          <a:xfrm>
            <a:off x="1041400" y="6198464"/>
            <a:ext cx="9174176"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Users can comment on News, and Popular Memes</a:t>
            </a:r>
          </a:p>
        </p:txBody>
      </p:sp>
      <p:pic>
        <p:nvPicPr>
          <p:cNvPr id="246" name="Screen Shot 2019-03-06 at 7.31.45 PM.png" descr="Screen Shot 2019-03-06 at 7.31.45 PM.png"/>
          <p:cNvPicPr>
            <a:picLocks noChangeAspect="1"/>
          </p:cNvPicPr>
          <p:nvPr/>
        </p:nvPicPr>
        <p:blipFill>
          <a:blip r:embed="rId4">
            <a:extLst/>
          </a:blip>
          <a:stretch>
            <a:fillRect/>
          </a:stretch>
        </p:blipFill>
        <p:spPr>
          <a:xfrm>
            <a:off x="1181100" y="1987550"/>
            <a:ext cx="2159000" cy="571500"/>
          </a:xfrm>
          <a:prstGeom prst="rect">
            <a:avLst/>
          </a:prstGeom>
          <a:ln w="12700">
            <a:miter lim="400000"/>
          </a:ln>
        </p:spPr>
      </p:pic>
      <p:sp>
        <p:nvSpPr>
          <p:cNvPr id="247" name="American social news aggregation, web content rating, and discussion website. Registered members submit content to the site such as links, text posts, and images, which are then voted up or down by other members. Posts are organized by subject into user-created boards called &quot;subreddits&quot;, which cover a variety of topics including news, science, movies, video games, music, books, fitness, food, and image-sharing. Submissions with more up-votes appear towards the top of their subreddit and, if they receive enough votes, ultimately on the site's front page. Despite strict rules prohibiting harassment, Reddit's administrators spend considerable resources on moderating the site.[4]"/>
          <p:cNvSpPr txBox="1"/>
          <p:nvPr/>
        </p:nvSpPr>
        <p:spPr>
          <a:xfrm>
            <a:off x="419100" y="7319278"/>
            <a:ext cx="12084326" cy="2092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lnSpc>
                <a:spcPts val="3200"/>
              </a:lnSpc>
              <a:defRPr sz="1400">
                <a:solidFill>
                  <a:srgbClr val="222222"/>
                </a:solidFill>
                <a:latin typeface="Helvetica"/>
                <a:ea typeface="Helvetica"/>
                <a:cs typeface="Helvetica"/>
                <a:sym typeface="Helvetica"/>
              </a:defRPr>
            </a:pPr>
            <a:r>
              <a:rPr dirty="0"/>
              <a:t>American </a:t>
            </a:r>
            <a:r>
              <a:rPr dirty="0">
                <a:solidFill>
                  <a:srgbClr val="0B0080"/>
                </a:solidFill>
                <a:hlinkClick r:id="rId5"/>
              </a:rPr>
              <a:t>social news</a:t>
            </a:r>
            <a:r>
              <a:rPr dirty="0"/>
              <a:t> </a:t>
            </a:r>
            <a:r>
              <a:rPr dirty="0">
                <a:solidFill>
                  <a:srgbClr val="0B0080"/>
                </a:solidFill>
                <a:hlinkClick r:id="rId6"/>
              </a:rPr>
              <a:t>aggregation</a:t>
            </a:r>
            <a:r>
              <a:rPr dirty="0"/>
              <a:t>, web content </a:t>
            </a:r>
            <a:r>
              <a:rPr dirty="0">
                <a:solidFill>
                  <a:srgbClr val="0B0080"/>
                </a:solidFill>
                <a:hlinkClick r:id="rId7"/>
              </a:rPr>
              <a:t>rating</a:t>
            </a:r>
            <a:r>
              <a:rPr dirty="0"/>
              <a:t>, and </a:t>
            </a:r>
            <a:r>
              <a:rPr dirty="0">
                <a:solidFill>
                  <a:srgbClr val="0B0080"/>
                </a:solidFill>
                <a:hlinkClick r:id="rId8"/>
              </a:rPr>
              <a:t>discussion</a:t>
            </a:r>
            <a:r>
              <a:rPr dirty="0"/>
              <a:t> website. Registered members submit content to the site such as links, text posts, and images, which are then voted up or down by other members. Posts are organized by subject into user-created boards called "subreddits", which cover a variety of topics including news, science, movies, video games, music, books, fitness, food, and image-sharing. Submissions with more up-votes appear towards the top of their subreddit and, if they receive enough votes, ultimately on the site's front page. Despite strict rules prohibiting harassment, Reddit's administrators spend considerable resources on moderating the site.</a:t>
            </a:r>
            <a:r>
              <a:rPr sz="1120" baseline="31999" dirty="0">
                <a:solidFill>
                  <a:srgbClr val="0B0080"/>
                </a:solidFill>
                <a:hlinkClick r:id="rId9"/>
              </a:rPr>
              <a:t>[4]</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ictures"/>
          <p:cNvSpPr txBox="1">
            <a:spLocks noGrp="1"/>
          </p:cNvSpPr>
          <p:nvPr>
            <p:ph type="body" idx="13"/>
          </p:nvPr>
        </p:nvSpPr>
        <p:spPr>
          <a:xfrm>
            <a:off x="6359707" y="8877300"/>
            <a:ext cx="1891895" cy="647700"/>
          </a:xfrm>
          <a:prstGeom prst="rect">
            <a:avLst/>
          </a:prstGeom>
        </p:spPr>
        <p:txBody>
          <a:bodyPr/>
          <a:lstStyle/>
          <a:p>
            <a:r>
              <a:t>Pictures</a:t>
            </a:r>
          </a:p>
        </p:txBody>
      </p:sp>
      <p:sp>
        <p:nvSpPr>
          <p:cNvPr id="250" name="Story"/>
          <p:cNvSpPr txBox="1">
            <a:spLocks noGrp="1"/>
          </p:cNvSpPr>
          <p:nvPr>
            <p:ph type="body" idx="14"/>
          </p:nvPr>
        </p:nvSpPr>
        <p:spPr>
          <a:xfrm>
            <a:off x="339858" y="7197750"/>
            <a:ext cx="935424" cy="374600"/>
          </a:xfrm>
          <a:prstGeom prst="rect">
            <a:avLst/>
          </a:prstGeom>
        </p:spPr>
        <p:txBody>
          <a:bodyPr/>
          <a:lstStyle/>
          <a:p>
            <a:r>
              <a:t>Story</a:t>
            </a:r>
          </a:p>
        </p:txBody>
      </p:sp>
      <p:sp>
        <p:nvSpPr>
          <p:cNvPr id="251" name="They"/>
          <p:cNvSpPr txBox="1">
            <a:spLocks noGrp="1"/>
          </p:cNvSpPr>
          <p:nvPr>
            <p:ph type="body" idx="15"/>
          </p:nvPr>
        </p:nvSpPr>
        <p:spPr>
          <a:xfrm>
            <a:off x="339790" y="8912250"/>
            <a:ext cx="579959" cy="374600"/>
          </a:xfrm>
          <a:prstGeom prst="rect">
            <a:avLst/>
          </a:prstGeom>
        </p:spPr>
        <p:txBody>
          <a:bodyPr/>
          <a:lstStyle/>
          <a:p>
            <a:r>
              <a:t>They</a:t>
            </a:r>
          </a:p>
        </p:txBody>
      </p:sp>
      <p:sp>
        <p:nvSpPr>
          <p:cNvPr id="252" name="Cat"/>
          <p:cNvSpPr txBox="1">
            <a:spLocks noGrp="1"/>
          </p:cNvSpPr>
          <p:nvPr>
            <p:ph type="body" idx="16"/>
          </p:nvPr>
        </p:nvSpPr>
        <p:spPr>
          <a:xfrm>
            <a:off x="5318308" y="8912250"/>
            <a:ext cx="752770" cy="374600"/>
          </a:xfrm>
          <a:prstGeom prst="rect">
            <a:avLst/>
          </a:prstGeom>
        </p:spPr>
        <p:txBody>
          <a:bodyPr/>
          <a:lstStyle/>
          <a:p>
            <a:r>
              <a:t>Cat</a:t>
            </a:r>
          </a:p>
        </p:txBody>
      </p:sp>
      <p:sp>
        <p:nvSpPr>
          <p:cNvPr id="253" name="Like"/>
          <p:cNvSpPr txBox="1">
            <a:spLocks noGrp="1"/>
          </p:cNvSpPr>
          <p:nvPr>
            <p:ph type="body" idx="17"/>
          </p:nvPr>
        </p:nvSpPr>
        <p:spPr>
          <a:xfrm>
            <a:off x="1419408" y="8877300"/>
            <a:ext cx="1045147" cy="647700"/>
          </a:xfrm>
          <a:prstGeom prst="rect">
            <a:avLst/>
          </a:prstGeom>
        </p:spPr>
        <p:txBody>
          <a:bodyPr/>
          <a:lstStyle/>
          <a:p>
            <a:r>
              <a:t>Like</a:t>
            </a:r>
          </a:p>
        </p:txBody>
      </p:sp>
      <p:sp>
        <p:nvSpPr>
          <p:cNvPr id="254" name="What we found"/>
          <p:cNvSpPr txBox="1">
            <a:spLocks noGrp="1"/>
          </p:cNvSpPr>
          <p:nvPr>
            <p:ph type="title"/>
          </p:nvPr>
        </p:nvSpPr>
        <p:spPr>
          <a:prstGeom prst="rect">
            <a:avLst/>
          </a:prstGeom>
        </p:spPr>
        <p:txBody>
          <a:bodyPr/>
          <a:lstStyle>
            <a:lvl1pPr defTabSz="490727">
              <a:defRPr sz="6048"/>
            </a:lvl1pPr>
          </a:lstStyle>
          <a:p>
            <a:r>
              <a:t>What we found</a:t>
            </a:r>
          </a:p>
        </p:txBody>
      </p:sp>
      <p:sp>
        <p:nvSpPr>
          <p:cNvPr id="255" name="DATA SHOWS RUSSIA Likes to get cozy first"/>
          <p:cNvSpPr txBox="1">
            <a:spLocks noGrp="1"/>
          </p:cNvSpPr>
          <p:nvPr>
            <p:ph type="body" sz="quarter" idx="1"/>
          </p:nvPr>
        </p:nvSpPr>
        <p:spPr>
          <a:prstGeom prst="rect">
            <a:avLst/>
          </a:prstGeom>
        </p:spPr>
        <p:txBody>
          <a:bodyPr>
            <a:normAutofit fontScale="77500" lnSpcReduction="20000"/>
          </a:bodyPr>
          <a:lstStyle/>
          <a:p>
            <a:r>
              <a:t>DATA SHOWS RUSSIA Likes to get cozy first</a:t>
            </a:r>
          </a:p>
        </p:txBody>
      </p:sp>
      <p:pic>
        <p:nvPicPr>
          <p:cNvPr id="256" name="Screen Shot 2019-03-06 at 7.51.33 PM.png" descr="Screen Shot 2019-03-06 at 7.51.33 PM.png"/>
          <p:cNvPicPr>
            <a:picLocks noChangeAspect="1"/>
          </p:cNvPicPr>
          <p:nvPr/>
        </p:nvPicPr>
        <p:blipFill>
          <a:blip r:embed="rId2">
            <a:extLst/>
          </a:blip>
          <a:stretch>
            <a:fillRect/>
          </a:stretch>
        </p:blipFill>
        <p:spPr>
          <a:xfrm>
            <a:off x="2325623" y="915648"/>
            <a:ext cx="9039354" cy="563630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hen they divide us"/>
          <p:cNvSpPr txBox="1">
            <a:spLocks noGrp="1"/>
          </p:cNvSpPr>
          <p:nvPr>
            <p:ph type="title"/>
          </p:nvPr>
        </p:nvSpPr>
        <p:spPr>
          <a:prstGeom prst="rect">
            <a:avLst/>
          </a:prstGeom>
        </p:spPr>
        <p:txBody>
          <a:bodyPr>
            <a:normAutofit fontScale="90000"/>
          </a:bodyPr>
          <a:lstStyle>
            <a:lvl1pPr defTabSz="525779">
              <a:defRPr sz="3780"/>
            </a:lvl1pPr>
          </a:lstStyle>
          <a:p>
            <a:r>
              <a:t>Then they divide us</a:t>
            </a:r>
          </a:p>
        </p:txBody>
      </p:sp>
      <p:sp>
        <p:nvSpPr>
          <p:cNvPr id="259" name="Russian active measures accounts find the cracks in American culture and exploit them"/>
          <p:cNvSpPr txBox="1">
            <a:spLocks noGrp="1"/>
          </p:cNvSpPr>
          <p:nvPr>
            <p:ph type="body" sz="quarter" idx="1"/>
          </p:nvPr>
        </p:nvSpPr>
        <p:spPr>
          <a:prstGeom prst="rect">
            <a:avLst/>
          </a:prstGeom>
        </p:spPr>
        <p:txBody>
          <a:bodyPr>
            <a:normAutofit fontScale="85000" lnSpcReduction="10000"/>
          </a:bodyPr>
          <a:lstStyle>
            <a:lvl1pPr defTabSz="514095">
              <a:defRPr sz="2112"/>
            </a:lvl1pPr>
          </a:lstStyle>
          <a:p>
            <a:r>
              <a:t>Russian active measures accounts find the cracks in American culture and exploit them</a:t>
            </a:r>
          </a:p>
        </p:txBody>
      </p:sp>
      <p:pic>
        <p:nvPicPr>
          <p:cNvPr id="260" name="Screen Shot 2019-03-08 at 9.57.56 PM.png" descr="Screen Shot 2019-03-08 at 9.57.56 PM.png"/>
          <p:cNvPicPr>
            <a:picLocks noChangeAspect="1"/>
          </p:cNvPicPr>
          <p:nvPr/>
        </p:nvPicPr>
        <p:blipFill>
          <a:blip r:embed="rId2">
            <a:extLst/>
          </a:blip>
          <a:stretch>
            <a:fillRect/>
          </a:stretch>
        </p:blipFill>
        <p:spPr>
          <a:xfrm>
            <a:off x="1822450" y="1212850"/>
            <a:ext cx="9359900" cy="621030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Most Commented SubReddits By Russian Trolls.png" descr="Most Commented SubReddits By Russian Trolls.png"/>
          <p:cNvPicPr>
            <a:picLocks noChangeAspect="1"/>
          </p:cNvPicPr>
          <p:nvPr/>
        </p:nvPicPr>
        <p:blipFill>
          <a:blip r:embed="rId2">
            <a:extLst/>
          </a:blip>
          <a:stretch>
            <a:fillRect/>
          </a:stretch>
        </p:blipFill>
        <p:spPr>
          <a:xfrm>
            <a:off x="482600" y="469900"/>
            <a:ext cx="8950276" cy="8950276"/>
          </a:xfrm>
          <a:prstGeom prst="rect">
            <a:avLst/>
          </a:prstGeom>
          <a:ln w="12700">
            <a:miter lim="400000"/>
          </a:ln>
        </p:spPr>
      </p:pic>
      <p:sp>
        <p:nvSpPr>
          <p:cNvPr id="263" name="Most Used…"/>
          <p:cNvSpPr txBox="1"/>
          <p:nvPr/>
        </p:nvSpPr>
        <p:spPr>
          <a:xfrm>
            <a:off x="9578162" y="920800"/>
            <a:ext cx="2890876" cy="7912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Most Used</a:t>
            </a:r>
          </a:p>
          <a:p>
            <a:r>
              <a:t>Subreddits</a:t>
            </a:r>
          </a:p>
          <a:p>
            <a:r>
              <a:t>Are</a:t>
            </a:r>
          </a:p>
          <a:p>
            <a:r>
              <a:t>Funny </a:t>
            </a:r>
          </a:p>
          <a:p>
            <a:r>
              <a:t>SubReddits</a:t>
            </a:r>
          </a:p>
          <a:p>
            <a:r>
              <a:t>Used to </a:t>
            </a:r>
          </a:p>
          <a:p>
            <a:r>
              <a:t>Make </a:t>
            </a:r>
          </a:p>
          <a:p>
            <a:r>
              <a:t>Fake </a:t>
            </a:r>
          </a:p>
          <a:p>
            <a:r>
              <a:t>Accounts </a:t>
            </a:r>
          </a:p>
          <a:p>
            <a:r>
              <a:t>More </a:t>
            </a:r>
          </a:p>
          <a:p>
            <a:r>
              <a:t>Real</a:t>
            </a:r>
          </a:p>
          <a:p>
            <a:r>
              <a:t>And Gain</a:t>
            </a:r>
          </a:p>
          <a:p>
            <a:r>
              <a:t>An Audience’s </a:t>
            </a:r>
          </a:p>
          <a:p>
            <a:r>
              <a:t>Trust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Most Commented SubReddits By Russian Trolls.png" descr="Most Commented SubReddits By Russian Trolls.png"/>
          <p:cNvPicPr>
            <a:picLocks noChangeAspect="1"/>
          </p:cNvPicPr>
          <p:nvPr/>
        </p:nvPicPr>
        <p:blipFill>
          <a:blip r:embed="rId2">
            <a:extLst/>
          </a:blip>
          <a:stretch>
            <a:fillRect/>
          </a:stretch>
        </p:blipFill>
        <p:spPr>
          <a:xfrm>
            <a:off x="4591050" y="1987550"/>
            <a:ext cx="7584207" cy="7584207"/>
          </a:xfrm>
          <a:prstGeom prst="rect">
            <a:avLst/>
          </a:prstGeom>
          <a:ln w="12700">
            <a:miter lim="400000"/>
          </a:ln>
        </p:spPr>
      </p:pic>
      <p:sp>
        <p:nvSpPr>
          <p:cNvPr id="266" name="Subreddit dedicated to Donald Trump was the 5th most popular."/>
          <p:cNvSpPr txBox="1">
            <a:spLocks noGrp="1"/>
          </p:cNvSpPr>
          <p:nvPr>
            <p:ph type="title"/>
          </p:nvPr>
        </p:nvSpPr>
        <p:spPr>
          <a:xfrm>
            <a:off x="1496943" y="0"/>
            <a:ext cx="10922000" cy="2438400"/>
          </a:xfrm>
          <a:prstGeom prst="rect">
            <a:avLst/>
          </a:prstGeom>
        </p:spPr>
        <p:txBody>
          <a:bodyPr/>
          <a:lstStyle>
            <a:lvl1pPr defTabSz="484886">
              <a:defRPr sz="5976"/>
            </a:lvl1pPr>
          </a:lstStyle>
          <a:p>
            <a:r>
              <a:rPr sz="4800" dirty="0"/>
              <a:t>Subreddit dedicated to Donald Trump was the 5th most popular</a:t>
            </a:r>
            <a:r>
              <a:rPr dirty="0"/>
              <a:t>. </a:t>
            </a:r>
          </a:p>
        </p:txBody>
      </p:sp>
      <p:sp>
        <p:nvSpPr>
          <p:cNvPr id="267" name="The subreddit is known for its divisive racism, anti-semitism,…"/>
          <p:cNvSpPr txBox="1"/>
          <p:nvPr/>
        </p:nvSpPr>
        <p:spPr>
          <a:xfrm>
            <a:off x="817905" y="2661854"/>
            <a:ext cx="3070731" cy="6235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The subreddit is known for its divisive racism, </a:t>
            </a:r>
            <a:r>
              <a:rPr dirty="0" err="1"/>
              <a:t>anti-semitism</a:t>
            </a:r>
            <a:r>
              <a:rPr dirty="0"/>
              <a:t>,</a:t>
            </a:r>
          </a:p>
          <a:p>
            <a:r>
              <a:rPr dirty="0"/>
              <a:t>sexism, xenophobia, and they commonly refer to Donald Trump as ‘The God Emperor’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ussia"/>
          <p:cNvSpPr txBox="1">
            <a:spLocks noGrp="1"/>
          </p:cNvSpPr>
          <p:nvPr>
            <p:ph type="title"/>
          </p:nvPr>
        </p:nvSpPr>
        <p:spPr>
          <a:prstGeom prst="rect">
            <a:avLst/>
          </a:prstGeom>
        </p:spPr>
        <p:txBody>
          <a:bodyPr>
            <a:normAutofit fontScale="90000"/>
          </a:bodyPr>
          <a:lstStyle>
            <a:lvl1pPr defTabSz="525779">
              <a:defRPr sz="3780"/>
            </a:lvl1pPr>
          </a:lstStyle>
          <a:p>
            <a:r>
              <a:t>Russia</a:t>
            </a:r>
          </a:p>
        </p:txBody>
      </p:sp>
      <p:sp>
        <p:nvSpPr>
          <p:cNvPr id="175" name="Cold War era"/>
          <p:cNvSpPr txBox="1">
            <a:spLocks noGrp="1"/>
          </p:cNvSpPr>
          <p:nvPr>
            <p:ph type="body" sz="quarter" idx="1"/>
          </p:nvPr>
        </p:nvSpPr>
        <p:spPr>
          <a:prstGeom prst="rect">
            <a:avLst/>
          </a:prstGeom>
        </p:spPr>
        <p:txBody>
          <a:bodyPr/>
          <a:lstStyle>
            <a:lvl1pPr defTabSz="514095">
              <a:defRPr sz="2112"/>
            </a:lvl1pPr>
          </a:lstStyle>
          <a:p>
            <a:r>
              <a:t>Cold War era </a:t>
            </a:r>
          </a:p>
        </p:txBody>
      </p:sp>
      <p:pic>
        <p:nvPicPr>
          <p:cNvPr id="176" name="Screen Shot 2019-03-08 at 1.53.04 PM.png" descr="Screen Shot 2019-03-08 at 1.53.04 PM.png"/>
          <p:cNvPicPr>
            <a:picLocks noChangeAspect="1"/>
          </p:cNvPicPr>
          <p:nvPr/>
        </p:nvPicPr>
        <p:blipFill>
          <a:blip r:embed="rId2">
            <a:extLst/>
          </a:blip>
          <a:stretch>
            <a:fillRect/>
          </a:stretch>
        </p:blipFill>
        <p:spPr>
          <a:xfrm>
            <a:off x="2102827" y="788969"/>
            <a:ext cx="8824546" cy="708346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xmlns:m="http://schemas.openxmlformats.org/officeDocument/2006/math" xmlns:a14="http://schemas.microsoft.com/office/drawing/2010/main">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O THE WEBSITE!"/>
          <p:cNvSpPr txBox="1">
            <a:spLocks noGrp="1"/>
          </p:cNvSpPr>
          <p:nvPr>
            <p:ph type="title"/>
          </p:nvPr>
        </p:nvSpPr>
        <p:spPr>
          <a:xfrm>
            <a:off x="1041400" y="50800"/>
            <a:ext cx="10922000" cy="2438400"/>
          </a:xfrm>
          <a:prstGeom prst="rect">
            <a:avLst/>
          </a:prstGeom>
        </p:spPr>
        <p:txBody>
          <a:bodyPr/>
          <a:lstStyle/>
          <a:p>
            <a:r>
              <a:t>TO THE WEBSITE!</a:t>
            </a:r>
          </a:p>
        </p:txBody>
      </p:sp>
      <p:pic>
        <p:nvPicPr>
          <p:cNvPr id="270" name="Screen Shot 2019-03-06 at 11.32.49 AM.png" descr="Screen Shot 2019-03-06 at 11.32.49 AM.png"/>
          <p:cNvPicPr>
            <a:picLocks noChangeAspect="1"/>
          </p:cNvPicPr>
          <p:nvPr/>
        </p:nvPicPr>
        <p:blipFill>
          <a:blip r:embed="rId2">
            <a:extLst/>
          </a:blip>
          <a:stretch>
            <a:fillRect/>
          </a:stretch>
        </p:blipFill>
        <p:spPr>
          <a:xfrm>
            <a:off x="1225547" y="2108200"/>
            <a:ext cx="5473706" cy="3919945"/>
          </a:xfrm>
          <a:prstGeom prst="rect">
            <a:avLst/>
          </a:prstGeom>
          <a:ln w="12700">
            <a:miter lim="400000"/>
          </a:ln>
        </p:spPr>
      </p:pic>
      <p:pic>
        <p:nvPicPr>
          <p:cNvPr id="271" name="Screen Shot 2019-03-05 at 7.31.52 PM.png" descr="Screen Shot 2019-03-05 at 7.31.52 PM.png"/>
          <p:cNvPicPr>
            <a:picLocks noChangeAspect="1"/>
          </p:cNvPicPr>
          <p:nvPr/>
        </p:nvPicPr>
        <p:blipFill>
          <a:blip r:embed="rId3">
            <a:extLst/>
          </a:blip>
          <a:stretch>
            <a:fillRect/>
          </a:stretch>
        </p:blipFill>
        <p:spPr>
          <a:xfrm>
            <a:off x="1085038" y="6172200"/>
            <a:ext cx="5754724" cy="3021230"/>
          </a:xfrm>
          <a:prstGeom prst="rect">
            <a:avLst/>
          </a:prstGeom>
          <a:ln w="12700">
            <a:miter lim="400000"/>
          </a:ln>
        </p:spPr>
      </p:pic>
      <p:pic>
        <p:nvPicPr>
          <p:cNvPr id="272" name="Screen Shot 2019-03-04 at 8.57.21 PM.png" descr="Screen Shot 2019-03-04 at 8.57.21 PM.png"/>
          <p:cNvPicPr>
            <a:picLocks noChangeAspect="1"/>
          </p:cNvPicPr>
          <p:nvPr/>
        </p:nvPicPr>
        <p:blipFill>
          <a:blip r:embed="rId4">
            <a:extLst/>
          </a:blip>
          <a:stretch>
            <a:fillRect/>
          </a:stretch>
        </p:blipFill>
        <p:spPr>
          <a:xfrm>
            <a:off x="7397750" y="2984500"/>
            <a:ext cx="3873500" cy="48768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meline shows"/>
          <p:cNvSpPr txBox="1">
            <a:spLocks noGrp="1"/>
          </p:cNvSpPr>
          <p:nvPr>
            <p:ph type="title"/>
          </p:nvPr>
        </p:nvSpPr>
        <p:spPr>
          <a:xfrm>
            <a:off x="1041400" y="-1651000"/>
            <a:ext cx="5334000" cy="3924300"/>
          </a:xfrm>
          <a:prstGeom prst="rect">
            <a:avLst/>
          </a:prstGeom>
        </p:spPr>
        <p:txBody>
          <a:bodyPr/>
          <a:lstStyle/>
          <a:p>
            <a:r>
              <a:t>Timeline shows</a:t>
            </a:r>
          </a:p>
        </p:txBody>
      </p:sp>
      <p:sp>
        <p:nvSpPr>
          <p:cNvPr id="275" name="Russia stepped up operations for the 2018…"/>
          <p:cNvSpPr txBox="1">
            <a:spLocks noGrp="1"/>
          </p:cNvSpPr>
          <p:nvPr>
            <p:ph type="body" sz="quarter" idx="1"/>
          </p:nvPr>
        </p:nvSpPr>
        <p:spPr>
          <a:xfrm>
            <a:off x="1041400" y="6388100"/>
            <a:ext cx="5334000" cy="3225800"/>
          </a:xfrm>
          <a:prstGeom prst="rect">
            <a:avLst/>
          </a:prstGeom>
        </p:spPr>
        <p:txBody>
          <a:bodyPr/>
          <a:lstStyle/>
          <a:p>
            <a:r>
              <a:t>Russia stepped up operations for the 2018 </a:t>
            </a:r>
          </a:p>
          <a:p>
            <a:r>
              <a:t>Midterm elections </a:t>
            </a:r>
          </a:p>
        </p:txBody>
      </p:sp>
      <p:pic>
        <p:nvPicPr>
          <p:cNvPr id="276" name="Screen Shot 2019-03-08 at 9.08.28 PM.png" descr="Screen Shot 2019-03-08 at 9.08.28 PM.png"/>
          <p:cNvPicPr>
            <a:picLocks noChangeAspect="1"/>
          </p:cNvPicPr>
          <p:nvPr/>
        </p:nvPicPr>
        <p:blipFill>
          <a:blip r:embed="rId2">
            <a:extLst/>
          </a:blip>
          <a:stretch>
            <a:fillRect/>
          </a:stretch>
        </p:blipFill>
        <p:spPr>
          <a:xfrm>
            <a:off x="755650" y="2307120"/>
            <a:ext cx="10394246" cy="381332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Most Used Domains By Russian Trolls.png" descr="Most Used Domains By Russian Trolls.png"/>
          <p:cNvPicPr>
            <a:picLocks noChangeAspect="1"/>
          </p:cNvPicPr>
          <p:nvPr/>
        </p:nvPicPr>
        <p:blipFill>
          <a:blip r:embed="rId2">
            <a:extLst/>
          </a:blip>
          <a:stretch>
            <a:fillRect/>
          </a:stretch>
        </p:blipFill>
        <p:spPr>
          <a:xfrm>
            <a:off x="488950" y="1623516"/>
            <a:ext cx="7751168" cy="7751168"/>
          </a:xfrm>
          <a:prstGeom prst="rect">
            <a:avLst/>
          </a:prstGeom>
          <a:ln w="12700">
            <a:miter lim="400000"/>
          </a:ln>
        </p:spPr>
      </p:pic>
      <p:sp>
        <p:nvSpPr>
          <p:cNvPr id="279" name="The data confirms: Russia wants to manipulate and divide America"/>
          <p:cNvSpPr txBox="1"/>
          <p:nvPr/>
        </p:nvSpPr>
        <p:spPr>
          <a:xfrm>
            <a:off x="1039830" y="419150"/>
            <a:ext cx="10925140" cy="12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dirty="0"/>
              <a:t>The data confirms: Russia wants to manipulate and divide America</a:t>
            </a:r>
          </a:p>
        </p:txBody>
      </p:sp>
      <p:sp>
        <p:nvSpPr>
          <p:cNvPr id="280" name="The most shared URL is a fake website made by Russia: blacklivesmatterus.com"/>
          <p:cNvSpPr txBox="1"/>
          <p:nvPr/>
        </p:nvSpPr>
        <p:spPr>
          <a:xfrm>
            <a:off x="8168593" y="1954669"/>
            <a:ext cx="4602783"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sz="3200" dirty="0"/>
              <a:t>The most shared URL is a fake website made by Russia: </a:t>
            </a:r>
            <a:r>
              <a:rPr sz="3200" u="sng" dirty="0">
                <a:hlinkClick r:id="rId3"/>
              </a:rPr>
              <a:t>blacklivesmatterus.com</a:t>
            </a:r>
          </a:p>
        </p:txBody>
      </p:sp>
      <p:sp>
        <p:nvSpPr>
          <p:cNvPr id="281" name="The website organized real protests here in America"/>
          <p:cNvSpPr txBox="1"/>
          <p:nvPr/>
        </p:nvSpPr>
        <p:spPr>
          <a:xfrm>
            <a:off x="8694093" y="4589919"/>
            <a:ext cx="3551782"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sz="3200" dirty="0"/>
              <a:t>The website organized real protests here in America</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Is r/aww, dedicated to cat pictures and cute animals."/>
          <p:cNvSpPr txBox="1">
            <a:spLocks noGrp="1"/>
          </p:cNvSpPr>
          <p:nvPr>
            <p:ph type="body" sz="quarter" idx="1"/>
          </p:nvPr>
        </p:nvSpPr>
        <p:spPr>
          <a:xfrm>
            <a:off x="743102" y="4819499"/>
            <a:ext cx="5334000" cy="1955851"/>
          </a:xfrm>
          <a:prstGeom prst="rect">
            <a:avLst/>
          </a:prstGeom>
        </p:spPr>
        <p:txBody>
          <a:bodyPr/>
          <a:lstStyle/>
          <a:p>
            <a:r>
              <a:rPr dirty="0"/>
              <a:t>Is r/aww, dedicated to cat pictures and cute animals. </a:t>
            </a:r>
          </a:p>
        </p:txBody>
      </p:sp>
      <p:pic>
        <p:nvPicPr>
          <p:cNvPr id="284" name="cat-in-space.gif" descr="cat-in-space.gif"/>
          <p:cNvPicPr>
            <a:picLocks/>
          </p:cNvPicPr>
          <p:nvPr/>
        </p:nvPicPr>
        <p:blipFill>
          <a:blip r:embed="rId2">
            <a:extLst/>
          </a:blip>
          <a:stretch>
            <a:fillRect/>
          </a:stretch>
        </p:blipFill>
        <p:spPr>
          <a:xfrm>
            <a:off x="6686549" y="2298899"/>
            <a:ext cx="5230524" cy="5155802"/>
          </a:xfrm>
          <a:prstGeom prst="rect">
            <a:avLst/>
          </a:prstGeom>
          <a:ln w="12700">
            <a:miter lim="400000"/>
          </a:ln>
        </p:spPr>
      </p:pic>
      <p:sp>
        <p:nvSpPr>
          <p:cNvPr id="285" name="The 6th most popular subreddit for Russian operations"/>
          <p:cNvSpPr txBox="1"/>
          <p:nvPr/>
        </p:nvSpPr>
        <p:spPr>
          <a:xfrm>
            <a:off x="1161745" y="1981250"/>
            <a:ext cx="4305910" cy="176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The 6th most popular subreddit for Russian operations </a:t>
            </a:r>
          </a:p>
        </p:txBody>
      </p:sp>
      <p:sp>
        <p:nvSpPr>
          <p:cNvPr id="286" name="But the most popular subreddit.."/>
          <p:cNvSpPr txBox="1"/>
          <p:nvPr/>
        </p:nvSpPr>
        <p:spPr>
          <a:xfrm>
            <a:off x="603498" y="8047355"/>
            <a:ext cx="651460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But the most popular subreddit.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Bad_cop_no_donut"/>
          <p:cNvSpPr txBox="1">
            <a:spLocks noGrp="1"/>
          </p:cNvSpPr>
          <p:nvPr>
            <p:ph type="title"/>
          </p:nvPr>
        </p:nvSpPr>
        <p:spPr>
          <a:xfrm>
            <a:off x="1517650" y="3892450"/>
            <a:ext cx="10541000" cy="2628900"/>
          </a:xfrm>
          <a:prstGeom prst="rect">
            <a:avLst/>
          </a:prstGeom>
        </p:spPr>
        <p:txBody>
          <a:bodyPr/>
          <a:lstStyle/>
          <a:p>
            <a:r>
              <a:rPr dirty="0" err="1"/>
              <a:t>Bad_cop_no_donut</a:t>
            </a:r>
            <a:r>
              <a:rPr dirty="0"/>
              <a:t> </a:t>
            </a:r>
          </a:p>
        </p:txBody>
      </p:sp>
      <p:sp>
        <p:nvSpPr>
          <p:cNvPr id="289" name="Showing they divide on all sides and want to sow distrust in our rule of law, and distrust between our diverse communities"/>
          <p:cNvSpPr txBox="1"/>
          <p:nvPr/>
        </p:nvSpPr>
        <p:spPr>
          <a:xfrm>
            <a:off x="1231899" y="5930950"/>
            <a:ext cx="10541002" cy="1765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Showing they divide on all sides and want to sow distrust in our rule of law, and distrust between our diverse communities </a:t>
            </a:r>
          </a:p>
        </p:txBody>
      </p:sp>
      <p:pic>
        <p:nvPicPr>
          <p:cNvPr id="290" name="Screen Shot 2019-03-08 at 9.30.33 PM.png" descr="Screen Shot 2019-03-08 at 9.30.33 PM.png"/>
          <p:cNvPicPr>
            <a:picLocks noChangeAspect="1"/>
          </p:cNvPicPr>
          <p:nvPr/>
        </p:nvPicPr>
        <p:blipFill>
          <a:blip r:embed="rId2">
            <a:extLst/>
          </a:blip>
          <a:stretch>
            <a:fillRect/>
          </a:stretch>
        </p:blipFill>
        <p:spPr>
          <a:xfrm>
            <a:off x="5048250" y="869950"/>
            <a:ext cx="2908300" cy="347980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Nov 2018"/>
          <p:cNvSpPr txBox="1">
            <a:spLocks noGrp="1"/>
          </p:cNvSpPr>
          <p:nvPr>
            <p:ph type="body" idx="13"/>
          </p:nvPr>
        </p:nvSpPr>
        <p:spPr>
          <a:xfrm>
            <a:off x="6359707" y="8877300"/>
            <a:ext cx="1855776" cy="647700"/>
          </a:xfrm>
          <a:prstGeom prst="rect">
            <a:avLst/>
          </a:prstGeom>
        </p:spPr>
        <p:txBody>
          <a:bodyPr/>
          <a:lstStyle/>
          <a:p>
            <a:r>
              <a:t>Nov 2018</a:t>
            </a:r>
          </a:p>
        </p:txBody>
      </p:sp>
      <p:sp>
        <p:nvSpPr>
          <p:cNvPr id="293" name="PROJECT"/>
          <p:cNvSpPr txBox="1">
            <a:spLocks noGrp="1"/>
          </p:cNvSpPr>
          <p:nvPr>
            <p:ph type="body" idx="14"/>
          </p:nvPr>
        </p:nvSpPr>
        <p:spPr>
          <a:prstGeom prst="rect">
            <a:avLst/>
          </a:prstGeom>
        </p:spPr>
        <p:txBody>
          <a:bodyPr/>
          <a:lstStyle/>
          <a:p>
            <a:r>
              <a:t>PROJECT</a:t>
            </a:r>
          </a:p>
        </p:txBody>
      </p:sp>
      <p:sp>
        <p:nvSpPr>
          <p:cNvPr id="294" name="General"/>
          <p:cNvSpPr txBox="1">
            <a:spLocks noGrp="1"/>
          </p:cNvSpPr>
          <p:nvPr>
            <p:ph type="body" idx="15"/>
          </p:nvPr>
        </p:nvSpPr>
        <p:spPr>
          <a:xfrm>
            <a:off x="331281" y="8912250"/>
            <a:ext cx="952577" cy="374600"/>
          </a:xfrm>
          <a:prstGeom prst="rect">
            <a:avLst/>
          </a:prstGeom>
        </p:spPr>
        <p:txBody>
          <a:bodyPr/>
          <a:lstStyle/>
          <a:p>
            <a:r>
              <a:t>General</a:t>
            </a:r>
          </a:p>
        </p:txBody>
      </p:sp>
      <p:sp>
        <p:nvSpPr>
          <p:cNvPr id="295" name="Midterm"/>
          <p:cNvSpPr txBox="1">
            <a:spLocks noGrp="1"/>
          </p:cNvSpPr>
          <p:nvPr>
            <p:ph type="body" idx="16"/>
          </p:nvPr>
        </p:nvSpPr>
        <p:spPr>
          <a:xfrm>
            <a:off x="5319896" y="8912250"/>
            <a:ext cx="989611" cy="374600"/>
          </a:xfrm>
          <a:prstGeom prst="rect">
            <a:avLst/>
          </a:prstGeom>
        </p:spPr>
        <p:txBody>
          <a:bodyPr/>
          <a:lstStyle/>
          <a:p>
            <a:r>
              <a:t>Midterm</a:t>
            </a:r>
          </a:p>
        </p:txBody>
      </p:sp>
      <p:sp>
        <p:nvSpPr>
          <p:cNvPr id="296" name="Nov 2016"/>
          <p:cNvSpPr txBox="1">
            <a:spLocks noGrp="1"/>
          </p:cNvSpPr>
          <p:nvPr>
            <p:ph type="body" idx="17"/>
          </p:nvPr>
        </p:nvSpPr>
        <p:spPr>
          <a:xfrm>
            <a:off x="1419408" y="8877300"/>
            <a:ext cx="1855775" cy="647700"/>
          </a:xfrm>
          <a:prstGeom prst="rect">
            <a:avLst/>
          </a:prstGeom>
        </p:spPr>
        <p:txBody>
          <a:bodyPr/>
          <a:lstStyle/>
          <a:p>
            <a:r>
              <a:t>Nov 2016</a:t>
            </a:r>
          </a:p>
        </p:txBody>
      </p:sp>
      <p:sp>
        <p:nvSpPr>
          <p:cNvPr id="297" name="Data confirms"/>
          <p:cNvSpPr txBox="1">
            <a:spLocks noGrp="1"/>
          </p:cNvSpPr>
          <p:nvPr>
            <p:ph type="title"/>
          </p:nvPr>
        </p:nvSpPr>
        <p:spPr>
          <a:prstGeom prst="rect">
            <a:avLst/>
          </a:prstGeom>
        </p:spPr>
        <p:txBody>
          <a:bodyPr/>
          <a:lstStyle>
            <a:lvl1pPr defTabSz="490727">
              <a:defRPr sz="6048"/>
            </a:lvl1pPr>
          </a:lstStyle>
          <a:p>
            <a:r>
              <a:t>Data confirms </a:t>
            </a:r>
          </a:p>
        </p:txBody>
      </p:sp>
      <p:sp>
        <p:nvSpPr>
          <p:cNvPr id="298" name="Russian accounts interfered with elections to divide Americans"/>
          <p:cNvSpPr txBox="1">
            <a:spLocks noGrp="1"/>
          </p:cNvSpPr>
          <p:nvPr>
            <p:ph type="body" sz="quarter" idx="1"/>
          </p:nvPr>
        </p:nvSpPr>
        <p:spPr>
          <a:prstGeom prst="rect">
            <a:avLst/>
          </a:prstGeom>
        </p:spPr>
        <p:txBody>
          <a:bodyPr>
            <a:normAutofit fontScale="77500" lnSpcReduction="20000"/>
          </a:bodyPr>
          <a:lstStyle>
            <a:lvl1pPr defTabSz="403097">
              <a:defRPr sz="2898"/>
            </a:lvl1pPr>
          </a:lstStyle>
          <a:p>
            <a:r>
              <a:t>Russian accounts interfered with elections to divide Americans</a:t>
            </a:r>
          </a:p>
        </p:txBody>
      </p:sp>
      <p:pic>
        <p:nvPicPr>
          <p:cNvPr id="299" name="unnamed.gif" descr="unnamed.gif"/>
          <p:cNvPicPr>
            <a:picLocks/>
          </p:cNvPicPr>
          <p:nvPr/>
        </p:nvPicPr>
        <p:blipFill>
          <a:blip r:embed="rId2">
            <a:extLst/>
          </a:blip>
          <a:stretch>
            <a:fillRect/>
          </a:stretch>
        </p:blipFill>
        <p:spPr>
          <a:xfrm>
            <a:off x="2932092" y="1385875"/>
            <a:ext cx="7826416" cy="469585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giphy.gif" descr="giphy.gif"/>
          <p:cNvPicPr>
            <a:picLocks/>
          </p:cNvPicPr>
          <p:nvPr/>
        </p:nvPicPr>
        <p:blipFill>
          <a:blip r:embed="rId2">
            <a:extLst/>
          </a:blip>
          <a:stretch>
            <a:fillRect/>
          </a:stretch>
        </p:blipFill>
        <p:spPr>
          <a:xfrm>
            <a:off x="2076450" y="342900"/>
            <a:ext cx="8128000" cy="90805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Russia"/>
          <p:cNvSpPr txBox="1">
            <a:spLocks noGrp="1"/>
          </p:cNvSpPr>
          <p:nvPr>
            <p:ph type="title"/>
          </p:nvPr>
        </p:nvSpPr>
        <p:spPr>
          <a:prstGeom prst="rect">
            <a:avLst/>
          </a:prstGeom>
        </p:spPr>
        <p:txBody>
          <a:bodyPr>
            <a:normAutofit fontScale="90000"/>
          </a:bodyPr>
          <a:lstStyle>
            <a:lvl1pPr defTabSz="525779">
              <a:defRPr sz="3780"/>
            </a:lvl1pPr>
          </a:lstStyle>
          <a:p>
            <a:r>
              <a:t>Russia</a:t>
            </a:r>
          </a:p>
        </p:txBody>
      </p:sp>
      <p:sp>
        <p:nvSpPr>
          <p:cNvPr id="179" name="Post cold war"/>
          <p:cNvSpPr txBox="1">
            <a:spLocks noGrp="1"/>
          </p:cNvSpPr>
          <p:nvPr>
            <p:ph type="body" sz="quarter" idx="1"/>
          </p:nvPr>
        </p:nvSpPr>
        <p:spPr>
          <a:prstGeom prst="rect">
            <a:avLst/>
          </a:prstGeom>
        </p:spPr>
        <p:txBody>
          <a:bodyPr/>
          <a:lstStyle>
            <a:lvl1pPr defTabSz="514095">
              <a:defRPr sz="2112"/>
            </a:lvl1pPr>
          </a:lstStyle>
          <a:p>
            <a:r>
              <a:t>Post cold war</a:t>
            </a:r>
          </a:p>
        </p:txBody>
      </p:sp>
      <p:pic>
        <p:nvPicPr>
          <p:cNvPr id="180" name="Screen Shot 2019-03-08 at 1.54.11 PM.png" descr="Screen Shot 2019-03-08 at 1.54.11 PM.png"/>
          <p:cNvPicPr>
            <a:picLocks noChangeAspect="1"/>
          </p:cNvPicPr>
          <p:nvPr/>
        </p:nvPicPr>
        <p:blipFill>
          <a:blip r:embed="rId2">
            <a:extLst/>
          </a:blip>
          <a:stretch>
            <a:fillRect/>
          </a:stretch>
        </p:blipFill>
        <p:spPr>
          <a:xfrm>
            <a:off x="2002000" y="720616"/>
            <a:ext cx="9000800" cy="71947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circle/>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2012 - Present"/>
          <p:cNvSpPr txBox="1">
            <a:spLocks noGrp="1"/>
          </p:cNvSpPr>
          <p:nvPr>
            <p:ph type="body" idx="13"/>
          </p:nvPr>
        </p:nvSpPr>
        <p:spPr>
          <a:xfrm>
            <a:off x="6836014" y="8874957"/>
            <a:ext cx="3031237" cy="647701"/>
          </a:xfrm>
          <a:prstGeom prst="rect">
            <a:avLst/>
          </a:prstGeom>
        </p:spPr>
        <p:txBody>
          <a:bodyPr/>
          <a:lstStyle/>
          <a:p>
            <a:r>
              <a:t>2012 - Present</a:t>
            </a:r>
          </a:p>
        </p:txBody>
      </p:sp>
      <p:sp>
        <p:nvSpPr>
          <p:cNvPr id="184" name="First"/>
          <p:cNvSpPr txBox="1">
            <a:spLocks noGrp="1"/>
          </p:cNvSpPr>
          <p:nvPr>
            <p:ph type="body" idx="15"/>
          </p:nvPr>
        </p:nvSpPr>
        <p:spPr>
          <a:xfrm>
            <a:off x="312473" y="8912250"/>
            <a:ext cx="634594" cy="374600"/>
          </a:xfrm>
          <a:prstGeom prst="rect">
            <a:avLst/>
          </a:prstGeom>
        </p:spPr>
        <p:txBody>
          <a:bodyPr/>
          <a:lstStyle/>
          <a:p>
            <a:r>
              <a:t>First</a:t>
            </a:r>
          </a:p>
        </p:txBody>
      </p:sp>
      <p:sp>
        <p:nvSpPr>
          <p:cNvPr id="185" name="Then again"/>
          <p:cNvSpPr txBox="1">
            <a:spLocks noGrp="1"/>
          </p:cNvSpPr>
          <p:nvPr>
            <p:ph type="body" idx="16"/>
          </p:nvPr>
        </p:nvSpPr>
        <p:spPr>
          <a:xfrm>
            <a:off x="5358250" y="8912250"/>
            <a:ext cx="1210209" cy="374600"/>
          </a:xfrm>
          <a:prstGeom prst="rect">
            <a:avLst/>
          </a:prstGeom>
        </p:spPr>
        <p:txBody>
          <a:bodyPr/>
          <a:lstStyle/>
          <a:p>
            <a:r>
              <a:rPr dirty="0"/>
              <a:t>Then again</a:t>
            </a:r>
          </a:p>
        </p:txBody>
      </p:sp>
      <p:sp>
        <p:nvSpPr>
          <p:cNvPr id="186" name="2000 - 2008"/>
          <p:cNvSpPr txBox="1">
            <a:spLocks noGrp="1"/>
          </p:cNvSpPr>
          <p:nvPr>
            <p:ph type="body" idx="17"/>
          </p:nvPr>
        </p:nvSpPr>
        <p:spPr>
          <a:xfrm>
            <a:off x="1419408" y="8877300"/>
            <a:ext cx="2258569" cy="647700"/>
          </a:xfrm>
          <a:prstGeom prst="rect">
            <a:avLst/>
          </a:prstGeom>
        </p:spPr>
        <p:txBody>
          <a:bodyPr/>
          <a:lstStyle/>
          <a:p>
            <a:r>
              <a:t>2000 - 2008</a:t>
            </a:r>
          </a:p>
        </p:txBody>
      </p:sp>
      <p:sp>
        <p:nvSpPr>
          <p:cNvPr id="187" name="The change of power"/>
          <p:cNvSpPr txBox="1">
            <a:spLocks noGrp="1"/>
          </p:cNvSpPr>
          <p:nvPr>
            <p:ph type="title"/>
          </p:nvPr>
        </p:nvSpPr>
        <p:spPr>
          <a:xfrm>
            <a:off x="1344053" y="7188630"/>
            <a:ext cx="10845800" cy="1028700"/>
          </a:xfrm>
          <a:prstGeom prst="rect">
            <a:avLst/>
          </a:prstGeom>
        </p:spPr>
        <p:txBody>
          <a:bodyPr/>
          <a:lstStyle>
            <a:lvl1pPr defTabSz="490727">
              <a:defRPr sz="6048"/>
            </a:lvl1pPr>
          </a:lstStyle>
          <a:p>
            <a:r>
              <a:rPr dirty="0"/>
              <a:t>The change of power</a:t>
            </a:r>
          </a:p>
        </p:txBody>
      </p:sp>
      <p:sp>
        <p:nvSpPr>
          <p:cNvPr id="188" name="Putin assumes office"/>
          <p:cNvSpPr txBox="1">
            <a:spLocks noGrp="1"/>
          </p:cNvSpPr>
          <p:nvPr>
            <p:ph type="body" sz="quarter" idx="1"/>
          </p:nvPr>
        </p:nvSpPr>
        <p:spPr>
          <a:xfrm>
            <a:off x="1420398" y="8024569"/>
            <a:ext cx="10845800" cy="749300"/>
          </a:xfrm>
          <a:prstGeom prst="rect">
            <a:avLst/>
          </a:prstGeom>
        </p:spPr>
        <p:txBody>
          <a:bodyPr>
            <a:normAutofit fontScale="85000" lnSpcReduction="20000"/>
          </a:bodyPr>
          <a:lstStyle/>
          <a:p>
            <a:r>
              <a:rPr dirty="0"/>
              <a:t>Putin assumes office</a:t>
            </a:r>
          </a:p>
        </p:txBody>
      </p:sp>
      <p:pic>
        <p:nvPicPr>
          <p:cNvPr id="189" name="Screen Shot 2019-03-08 at 2.04.31 PM.png" descr="Screen Shot 2019-03-08 at 2.04.31 PM.png"/>
          <p:cNvPicPr>
            <a:picLocks noChangeAspect="1"/>
          </p:cNvPicPr>
          <p:nvPr/>
        </p:nvPicPr>
        <p:blipFill>
          <a:blip r:embed="rId2">
            <a:extLst/>
          </a:blip>
          <a:stretch>
            <a:fillRect/>
          </a:stretch>
        </p:blipFill>
        <p:spPr>
          <a:xfrm>
            <a:off x="1117600" y="965200"/>
            <a:ext cx="2108200" cy="3352800"/>
          </a:xfrm>
          <a:prstGeom prst="rect">
            <a:avLst/>
          </a:prstGeom>
          <a:ln w="12700">
            <a:miter lim="400000"/>
          </a:ln>
        </p:spPr>
      </p:pic>
      <p:sp>
        <p:nvSpPr>
          <p:cNvPr id="190" name="KGB"/>
          <p:cNvSpPr txBox="1"/>
          <p:nvPr/>
        </p:nvSpPr>
        <p:spPr>
          <a:xfrm>
            <a:off x="3520541" y="765226"/>
            <a:ext cx="868224"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KGB</a:t>
            </a:r>
          </a:p>
        </p:txBody>
      </p:sp>
      <p:sp>
        <p:nvSpPr>
          <p:cNvPr id="191" name="Stationed in East Berlin During Fall of Berlin Wall"/>
          <p:cNvSpPr txBox="1"/>
          <p:nvPr/>
        </p:nvSpPr>
        <p:spPr>
          <a:xfrm>
            <a:off x="3606799" y="1354381"/>
            <a:ext cx="8778082"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dirty="0"/>
              <a:t>Stationed in East Berlin During Fall of Berlin Wall</a:t>
            </a:r>
          </a:p>
        </p:txBody>
      </p:sp>
      <p:sp>
        <p:nvSpPr>
          <p:cNvPr id="192" name="“There is no such thing as a former KGB man” - Vladimir Putin"/>
          <p:cNvSpPr txBox="1"/>
          <p:nvPr/>
        </p:nvSpPr>
        <p:spPr>
          <a:xfrm>
            <a:off x="814945" y="4579282"/>
            <a:ext cx="11374909"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200" dirty="0"/>
              <a:t>“There is no such thing as a former KGB man” - Vladimir Putin</a:t>
            </a:r>
          </a:p>
        </p:txBody>
      </p:sp>
      <p:sp>
        <p:nvSpPr>
          <p:cNvPr id="193" name="The most often cited estimate comes from a former mid-level Kremlin adviser named Stanislav Belkovsky. In 2007, he claimed Putin had a fortune worth at least $40 billion—a figure that would put him in the top 10 of Forbes magazine’s ranking of billionaires."/>
          <p:cNvSpPr txBox="1"/>
          <p:nvPr/>
        </p:nvSpPr>
        <p:spPr>
          <a:xfrm>
            <a:off x="3606799" y="2349348"/>
            <a:ext cx="7578706" cy="2172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4200"/>
              </a:lnSpc>
              <a:defRPr sz="1700" b="1">
                <a:solidFill>
                  <a:srgbClr val="000000">
                    <a:alpha val="95294"/>
                  </a:srgbClr>
                </a:solidFill>
                <a:latin typeface="PT Serif"/>
                <a:ea typeface="PT Serif"/>
                <a:cs typeface="PT Serif"/>
                <a:sym typeface="PT Serif"/>
              </a:defRPr>
            </a:pPr>
            <a:r>
              <a:rPr dirty="0">
                <a:solidFill>
                  <a:schemeClr val="bg1">
                    <a:lumMod val="20000"/>
                    <a:lumOff val="80000"/>
                  </a:schemeClr>
                </a:solidFill>
              </a:rPr>
              <a:t>The most often cited estimate comes from a former mid-level Kremlin adviser named Stanislav Belkovsky. In 2007, he </a:t>
            </a:r>
            <a:r>
              <a:rPr b="0" dirty="0">
                <a:solidFill>
                  <a:schemeClr val="bg1">
                    <a:lumMod val="20000"/>
                    <a:lumOff val="80000"/>
                  </a:schemeClr>
                </a:solidFill>
                <a:hlinkClick r:id="rId3">
                  <a:extLst>
                    <a:ext uri="{A12FA001-AC4F-418D-AE19-62706E023703}">
                      <ahyp:hlinkClr xmlns:ahyp="http://schemas.microsoft.com/office/drawing/2018/hyperlinkcolor" val="tx"/>
                    </a:ext>
                  </a:extLst>
                </a:hlinkClick>
              </a:rPr>
              <a:t>claimed</a:t>
            </a:r>
            <a:r>
              <a:rPr dirty="0">
                <a:solidFill>
                  <a:schemeClr val="bg1">
                    <a:lumMod val="20000"/>
                    <a:lumOff val="80000"/>
                  </a:schemeClr>
                </a:solidFill>
              </a:rPr>
              <a:t> Putin had a fortune worth at least </a:t>
            </a:r>
            <a:r>
              <a:rPr i="1" dirty="0">
                <a:solidFill>
                  <a:schemeClr val="bg1">
                    <a:lumMod val="20000"/>
                    <a:lumOff val="80000"/>
                  </a:schemeClr>
                </a:solidFill>
              </a:rPr>
              <a:t>$40 billion—</a:t>
            </a:r>
            <a:r>
              <a:rPr dirty="0">
                <a:solidFill>
                  <a:schemeClr val="bg1">
                    <a:lumMod val="20000"/>
                    <a:lumOff val="80000"/>
                  </a:schemeClr>
                </a:solidFill>
              </a:rPr>
              <a:t>a figure that would put him in the top 10 of </a:t>
            </a:r>
            <a:r>
              <a:rPr i="1" dirty="0">
                <a:solidFill>
                  <a:schemeClr val="bg1">
                    <a:lumMod val="20000"/>
                    <a:lumOff val="80000"/>
                  </a:schemeClr>
                </a:solidFill>
              </a:rPr>
              <a:t>Forbes</a:t>
            </a:r>
            <a:r>
              <a:rPr dirty="0">
                <a:solidFill>
                  <a:schemeClr val="bg1">
                    <a:lumMod val="20000"/>
                    <a:lumOff val="80000"/>
                  </a:schemeClr>
                </a:solidFill>
              </a:rPr>
              <a:t> magazine’s ranking of billionaires.</a:t>
            </a:r>
          </a:p>
        </p:txBody>
      </p:sp>
      <p:sp>
        <p:nvSpPr>
          <p:cNvPr id="194" name="-cnn.money"/>
          <p:cNvSpPr txBox="1"/>
          <p:nvPr/>
        </p:nvSpPr>
        <p:spPr>
          <a:xfrm>
            <a:off x="8731566" y="3931682"/>
            <a:ext cx="2271370"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t>
            </a:r>
            <a:r>
              <a:rPr dirty="0" err="1"/>
              <a:t>cnn.money</a:t>
            </a:r>
            <a:endParaRPr dirty="0"/>
          </a:p>
        </p:txBody>
      </p:sp>
      <p:sp>
        <p:nvSpPr>
          <p:cNvPr id="195" name="Recently invaded Crimea"/>
          <p:cNvSpPr txBox="1"/>
          <p:nvPr/>
        </p:nvSpPr>
        <p:spPr>
          <a:xfrm>
            <a:off x="947067" y="5233072"/>
            <a:ext cx="4794582"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200" dirty="0"/>
              <a:t>Recently invaded Crimea </a:t>
            </a:r>
          </a:p>
        </p:txBody>
      </p:sp>
      <p:sp>
        <p:nvSpPr>
          <p:cNvPr id="196" name="Many experts believe Putin wants to return to cold war era borders"/>
          <p:cNvSpPr txBox="1"/>
          <p:nvPr/>
        </p:nvSpPr>
        <p:spPr>
          <a:xfrm>
            <a:off x="947066" y="5930086"/>
            <a:ext cx="1124278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r>
              <a:rPr sz="3200" dirty="0"/>
              <a:t>Many experts believe Putin wants to return to cold war era borders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1" animBg="1" advAuto="0"/>
      <p:bldP spid="19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eet"/>
          <p:cNvSpPr txBox="1">
            <a:spLocks noGrp="1"/>
          </p:cNvSpPr>
          <p:nvPr>
            <p:ph type="title"/>
          </p:nvPr>
        </p:nvSpPr>
        <p:spPr>
          <a:xfrm>
            <a:off x="825500" y="4152900"/>
            <a:ext cx="5334000" cy="3924300"/>
          </a:xfrm>
          <a:prstGeom prst="rect">
            <a:avLst/>
          </a:prstGeom>
        </p:spPr>
        <p:txBody>
          <a:bodyPr/>
          <a:lstStyle/>
          <a:p>
            <a:r>
              <a:t>Meet</a:t>
            </a:r>
          </a:p>
        </p:txBody>
      </p:sp>
      <p:sp>
        <p:nvSpPr>
          <p:cNvPr id="199" name="Aleksandr Dugin"/>
          <p:cNvSpPr txBox="1">
            <a:spLocks noGrp="1"/>
          </p:cNvSpPr>
          <p:nvPr>
            <p:ph type="body" sz="quarter" idx="1"/>
          </p:nvPr>
        </p:nvSpPr>
        <p:spPr>
          <a:xfrm>
            <a:off x="825500" y="7886700"/>
            <a:ext cx="5334000" cy="3225800"/>
          </a:xfrm>
          <a:prstGeom prst="rect">
            <a:avLst/>
          </a:prstGeom>
        </p:spPr>
        <p:txBody>
          <a:bodyPr/>
          <a:lstStyle/>
          <a:p>
            <a:r>
              <a:t>Aleksandr Dugin</a:t>
            </a:r>
          </a:p>
        </p:txBody>
      </p:sp>
      <p:pic>
        <p:nvPicPr>
          <p:cNvPr id="200" name="Screen Shot 2019-03-08 at 2.20.16 PM.png" descr="Screen Shot 2019-03-08 at 2.20.16 PM.png"/>
          <p:cNvPicPr>
            <a:picLocks noChangeAspect="1"/>
          </p:cNvPicPr>
          <p:nvPr/>
        </p:nvPicPr>
        <p:blipFill>
          <a:blip r:embed="rId2">
            <a:extLst/>
          </a:blip>
          <a:stretch>
            <a:fillRect/>
          </a:stretch>
        </p:blipFill>
        <p:spPr>
          <a:xfrm>
            <a:off x="3879850" y="2060196"/>
            <a:ext cx="8642406" cy="4769426"/>
          </a:xfrm>
          <a:prstGeom prst="rect">
            <a:avLst/>
          </a:prstGeom>
          <a:ln w="12700">
            <a:miter lim="400000"/>
          </a:ln>
        </p:spPr>
      </p:pic>
      <p:sp>
        <p:nvSpPr>
          <p:cNvPr id="201" name="His book “Foundations of GeoPolitics” is required reading for Russian Military Officers"/>
          <p:cNvSpPr txBox="1"/>
          <p:nvPr/>
        </p:nvSpPr>
        <p:spPr>
          <a:xfrm>
            <a:off x="419100" y="565200"/>
            <a:ext cx="12103155" cy="12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dirty="0"/>
              <a:t>“Foundations of </a:t>
            </a:r>
            <a:r>
              <a:rPr dirty="0" err="1"/>
              <a:t>GeoPolitics</a:t>
            </a:r>
            <a:r>
              <a:rPr dirty="0"/>
              <a:t>” is required reading for Russian Military Officers</a:t>
            </a:r>
          </a:p>
        </p:txBody>
      </p:sp>
      <p:pic>
        <p:nvPicPr>
          <p:cNvPr id="202" name="Screen Shot 2019-03-08 at 2.24.55 PM.png" descr="Screen Shot 2019-03-08 at 2.24.55 PM.png"/>
          <p:cNvPicPr>
            <a:picLocks noChangeAspect="1"/>
          </p:cNvPicPr>
          <p:nvPr/>
        </p:nvPicPr>
        <p:blipFill>
          <a:blip r:embed="rId3">
            <a:extLst/>
          </a:blip>
          <a:stretch>
            <a:fillRect/>
          </a:stretch>
        </p:blipFill>
        <p:spPr>
          <a:xfrm>
            <a:off x="419100" y="2032246"/>
            <a:ext cx="3635519" cy="4825326"/>
          </a:xfrm>
          <a:prstGeom prst="rect">
            <a:avLst/>
          </a:prstGeom>
          <a:ln w="12700">
            <a:miter lim="400000"/>
          </a:ln>
        </p:spPr>
      </p:pic>
      <p:sp>
        <p:nvSpPr>
          <p:cNvPr id="203" name="Calls for the dismantling of NATO and rebuilding of former Soviet Union"/>
          <p:cNvSpPr txBox="1"/>
          <p:nvPr/>
        </p:nvSpPr>
        <p:spPr>
          <a:xfrm>
            <a:off x="4775809" y="7118218"/>
            <a:ext cx="7540300" cy="120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Calls for the dismantling of NATO and rebuilding of former Soviet Union</a:t>
            </a:r>
          </a:p>
        </p:txBody>
      </p:sp>
      <p:sp>
        <p:nvSpPr>
          <p:cNvPr id="204" name="Part of Putin’s inner circle"/>
          <p:cNvSpPr txBox="1"/>
          <p:nvPr/>
        </p:nvSpPr>
        <p:spPr>
          <a:xfrm>
            <a:off x="6141315" y="8337600"/>
            <a:ext cx="4809288" cy="64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Part of Putin’s inner circle</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Screen Shot 2019-03-08 at 6.47.16 PM.png" descr="Screen Shot 2019-03-08 at 6.47.16 PM.png"/>
          <p:cNvPicPr>
            <a:picLocks noChangeAspect="1"/>
          </p:cNvPicPr>
          <p:nvPr/>
        </p:nvPicPr>
        <p:blipFill>
          <a:blip r:embed="rId2">
            <a:extLst/>
          </a:blip>
          <a:stretch>
            <a:fillRect/>
          </a:stretch>
        </p:blipFill>
        <p:spPr>
          <a:xfrm>
            <a:off x="349250" y="5706211"/>
            <a:ext cx="12306300" cy="3642269"/>
          </a:xfrm>
          <a:prstGeom prst="rect">
            <a:avLst/>
          </a:prstGeom>
          <a:ln w="12700">
            <a:miter lim="400000"/>
          </a:ln>
        </p:spPr>
      </p:pic>
      <p:sp>
        <p:nvSpPr>
          <p:cNvPr id="207" name="Text"/>
          <p:cNvSpPr txBox="1"/>
          <p:nvPr/>
        </p:nvSpPr>
        <p:spPr>
          <a:xfrm>
            <a:off x="471686" y="2594610"/>
            <a:ext cx="10649695" cy="551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57200" indent="-317500" algn="l" defTabSz="457200">
              <a:lnSpc>
                <a:spcPts val="3200"/>
              </a:lnSpc>
              <a:spcBef>
                <a:spcPts val="100"/>
              </a:spcBef>
              <a:buClr>
                <a:srgbClr val="0B0080"/>
              </a:buClr>
              <a:buSzPct val="115000"/>
              <a:buFont typeface="Helvetica"/>
              <a:buChar char="•"/>
              <a:defRPr sz="1400">
                <a:solidFill>
                  <a:srgbClr val="222222"/>
                </a:solidFill>
                <a:latin typeface="Helvetica"/>
                <a:ea typeface="Helvetica"/>
                <a:cs typeface="Helvetica"/>
                <a:sym typeface="Helvetica"/>
              </a:defRPr>
            </a:pPr>
            <a:endParaRPr/>
          </a:p>
        </p:txBody>
      </p:sp>
      <p:sp>
        <p:nvSpPr>
          <p:cNvPr id="208" name="FOUNDATIONS OF GEOPOLITICS LAYS OUT RUSSIA’S GEOPOLITICAL GOALS:"/>
          <p:cNvSpPr txBox="1"/>
          <p:nvPr/>
        </p:nvSpPr>
        <p:spPr>
          <a:xfrm>
            <a:off x="2380653" y="350137"/>
            <a:ext cx="794448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200" dirty="0"/>
              <a:t>FOUNDATIONS OF GEOPOLITICS LAYS </a:t>
            </a:r>
            <a:endParaRPr lang="en-US" sz="3200" dirty="0"/>
          </a:p>
          <a:p>
            <a:r>
              <a:rPr sz="3200" dirty="0"/>
              <a:t>OUT RUSSIA’S GEOPOLITICAL GOALS:</a:t>
            </a:r>
          </a:p>
        </p:txBody>
      </p:sp>
      <p:sp>
        <p:nvSpPr>
          <p:cNvPr id="209" name="The United Kingdom should be cut off from Europe.[9]"/>
          <p:cNvSpPr txBox="1"/>
          <p:nvPr/>
        </p:nvSpPr>
        <p:spPr>
          <a:xfrm>
            <a:off x="314719" y="1245039"/>
            <a:ext cx="5180917" cy="451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57200" indent="-317500" algn="l" defTabSz="457200">
              <a:lnSpc>
                <a:spcPts val="3200"/>
              </a:lnSpc>
              <a:spcBef>
                <a:spcPts val="100"/>
              </a:spcBef>
              <a:buClr>
                <a:srgbClr val="222222"/>
              </a:buClr>
              <a:buSzPct val="115000"/>
              <a:buFont typeface="Helvetica"/>
              <a:buChar char="•"/>
              <a:defRPr sz="1400">
                <a:solidFill>
                  <a:srgbClr val="222222"/>
                </a:solidFill>
                <a:latin typeface="Helvetica"/>
                <a:ea typeface="Helvetica"/>
                <a:cs typeface="Helvetica"/>
                <a:sym typeface="Helvetica"/>
              </a:defRPr>
            </a:pPr>
            <a:r>
              <a:rPr dirty="0">
                <a:solidFill>
                  <a:schemeClr val="bg1">
                    <a:lumMod val="20000"/>
                    <a:lumOff val="80000"/>
                  </a:schemeClr>
                </a:solidFill>
              </a:rPr>
              <a:t>The </a:t>
            </a:r>
            <a:r>
              <a:rPr dirty="0">
                <a:solidFill>
                  <a:schemeClr val="bg1">
                    <a:lumMod val="20000"/>
                    <a:lumOff val="80000"/>
                  </a:schemeClr>
                </a:solidFill>
                <a:hlinkClick r:id="rId3">
                  <a:extLst>
                    <a:ext uri="{A12FA001-AC4F-418D-AE19-62706E023703}">
                      <ahyp:hlinkClr xmlns:ahyp="http://schemas.microsoft.com/office/drawing/2018/hyperlinkcolor" val="tx"/>
                    </a:ext>
                  </a:extLst>
                </a:hlinkClick>
              </a:rPr>
              <a:t>United Kingdom</a:t>
            </a:r>
            <a:r>
              <a:rPr dirty="0">
                <a:solidFill>
                  <a:schemeClr val="bg1">
                    <a:lumMod val="20000"/>
                    <a:lumOff val="80000"/>
                  </a:schemeClr>
                </a:solidFill>
              </a:rPr>
              <a:t> should be cut off from Europe.</a:t>
            </a:r>
            <a:r>
              <a:rPr sz="1120" baseline="31999" dirty="0">
                <a:solidFill>
                  <a:schemeClr val="bg1">
                    <a:lumMod val="20000"/>
                    <a:lumOff val="80000"/>
                  </a:schemeClr>
                </a:solidFill>
                <a:hlinkClick r:id="rId4">
                  <a:extLst>
                    <a:ext uri="{A12FA001-AC4F-418D-AE19-62706E023703}">
                      <ahyp:hlinkClr xmlns:ahyp="http://schemas.microsoft.com/office/drawing/2018/hyperlinkcolor" val="tx"/>
                    </a:ext>
                  </a:extLst>
                </a:hlinkClick>
              </a:rPr>
              <a:t>[9]</a:t>
            </a:r>
          </a:p>
        </p:txBody>
      </p:sp>
      <p:sp>
        <p:nvSpPr>
          <p:cNvPr id="210" name="Romania, Macedonia, &quot;Serbian Bosnia&quot; and Greece – &quot;Orthodox collectivist East&quot; – will unite with &quot;Moscow the Third Rome&quot; and reject the &quot;rational-individualistic West&quot;"/>
          <p:cNvSpPr txBox="1"/>
          <p:nvPr/>
        </p:nvSpPr>
        <p:spPr>
          <a:xfrm>
            <a:off x="471686" y="1607583"/>
            <a:ext cx="7670293" cy="861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3200"/>
              </a:lnSpc>
              <a:defRPr sz="1400">
                <a:solidFill>
                  <a:srgbClr val="222222"/>
                </a:solidFill>
                <a:latin typeface="Helvetica"/>
                <a:ea typeface="Helvetica"/>
                <a:cs typeface="Helvetica"/>
                <a:sym typeface="Helvetica"/>
              </a:defRPr>
            </a:pPr>
            <a:r>
              <a:rPr dirty="0">
                <a:solidFill>
                  <a:schemeClr val="bg1">
                    <a:lumMod val="20000"/>
                    <a:lumOff val="80000"/>
                  </a:schemeClr>
                </a:solidFill>
                <a:hlinkClick r:id="rId5">
                  <a:extLst>
                    <a:ext uri="{A12FA001-AC4F-418D-AE19-62706E023703}">
                      <ahyp:hlinkClr xmlns:ahyp="http://schemas.microsoft.com/office/drawing/2018/hyperlinkcolor" val="tx"/>
                    </a:ext>
                  </a:extLst>
                </a:hlinkClick>
              </a:rPr>
              <a:t>Romania</a:t>
            </a:r>
            <a:r>
              <a:rPr dirty="0">
                <a:solidFill>
                  <a:schemeClr val="bg1">
                    <a:lumMod val="20000"/>
                    <a:lumOff val="80000"/>
                  </a:schemeClr>
                </a:solidFill>
              </a:rPr>
              <a:t>, </a:t>
            </a:r>
            <a:r>
              <a:rPr u="sng" dirty="0">
                <a:solidFill>
                  <a:schemeClr val="bg1">
                    <a:lumMod val="20000"/>
                    <a:lumOff val="80000"/>
                  </a:schemeClr>
                </a:solidFill>
                <a:hlinkClick r:id="rId6">
                  <a:extLst>
                    <a:ext uri="{A12FA001-AC4F-418D-AE19-62706E023703}">
                      <ahyp:hlinkClr xmlns:ahyp="http://schemas.microsoft.com/office/drawing/2018/hyperlinkcolor" val="tx"/>
                    </a:ext>
                  </a:extLst>
                </a:hlinkClick>
              </a:rPr>
              <a:t>Macedonia</a:t>
            </a:r>
            <a:r>
              <a:rPr dirty="0">
                <a:solidFill>
                  <a:schemeClr val="bg1">
                    <a:lumMod val="20000"/>
                    <a:lumOff val="80000"/>
                  </a:schemeClr>
                </a:solidFill>
              </a:rPr>
              <a:t>, "</a:t>
            </a:r>
            <a:r>
              <a:rPr dirty="0">
                <a:solidFill>
                  <a:schemeClr val="bg1">
                    <a:lumMod val="20000"/>
                    <a:lumOff val="80000"/>
                  </a:schemeClr>
                </a:solidFill>
                <a:hlinkClick r:id="rId7">
                  <a:extLst>
                    <a:ext uri="{A12FA001-AC4F-418D-AE19-62706E023703}">
                      <ahyp:hlinkClr xmlns:ahyp="http://schemas.microsoft.com/office/drawing/2018/hyperlinkcolor" val="tx"/>
                    </a:ext>
                  </a:extLst>
                </a:hlinkClick>
              </a:rPr>
              <a:t>Serbian Bosnia</a:t>
            </a:r>
            <a:r>
              <a:rPr dirty="0">
                <a:solidFill>
                  <a:schemeClr val="bg1">
                    <a:lumMod val="20000"/>
                    <a:lumOff val="80000"/>
                  </a:schemeClr>
                </a:solidFill>
              </a:rPr>
              <a:t>" and </a:t>
            </a:r>
            <a:r>
              <a:rPr dirty="0">
                <a:solidFill>
                  <a:schemeClr val="bg1">
                    <a:lumMod val="20000"/>
                    <a:lumOff val="80000"/>
                  </a:schemeClr>
                </a:solidFill>
                <a:hlinkClick r:id="rId8">
                  <a:extLst>
                    <a:ext uri="{A12FA001-AC4F-418D-AE19-62706E023703}">
                      <ahyp:hlinkClr xmlns:ahyp="http://schemas.microsoft.com/office/drawing/2018/hyperlinkcolor" val="tx"/>
                    </a:ext>
                  </a:extLst>
                </a:hlinkClick>
              </a:rPr>
              <a:t>Greece</a:t>
            </a:r>
            <a:r>
              <a:rPr dirty="0">
                <a:solidFill>
                  <a:schemeClr val="bg1">
                    <a:lumMod val="20000"/>
                    <a:lumOff val="80000"/>
                  </a:schemeClr>
                </a:solidFill>
              </a:rPr>
              <a:t> – "</a:t>
            </a:r>
            <a:r>
              <a:rPr dirty="0">
                <a:solidFill>
                  <a:schemeClr val="bg1">
                    <a:lumMod val="20000"/>
                    <a:lumOff val="80000"/>
                  </a:schemeClr>
                </a:solidFill>
                <a:hlinkClick r:id="rId9">
                  <a:extLst>
                    <a:ext uri="{A12FA001-AC4F-418D-AE19-62706E023703}">
                      <ahyp:hlinkClr xmlns:ahyp="http://schemas.microsoft.com/office/drawing/2018/hyperlinkcolor" val="tx"/>
                    </a:ext>
                  </a:extLst>
                </a:hlinkClick>
              </a:rPr>
              <a:t>Orthodox</a:t>
            </a:r>
            <a:r>
              <a:rPr dirty="0">
                <a:solidFill>
                  <a:schemeClr val="bg1">
                    <a:lumMod val="20000"/>
                    <a:lumOff val="80000"/>
                  </a:schemeClr>
                </a:solidFill>
              </a:rPr>
              <a:t> collectivist East" – will unite with "Moscow the </a:t>
            </a:r>
            <a:r>
              <a:rPr dirty="0">
                <a:solidFill>
                  <a:schemeClr val="bg1">
                    <a:lumMod val="20000"/>
                    <a:lumOff val="80000"/>
                  </a:schemeClr>
                </a:solidFill>
                <a:hlinkClick r:id="rId10">
                  <a:extLst>
                    <a:ext uri="{A12FA001-AC4F-418D-AE19-62706E023703}">
                      <ahyp:hlinkClr xmlns:ahyp="http://schemas.microsoft.com/office/drawing/2018/hyperlinkcolor" val="tx"/>
                    </a:ext>
                  </a:extLst>
                </a:hlinkClick>
              </a:rPr>
              <a:t>Third Rome</a:t>
            </a:r>
            <a:r>
              <a:rPr dirty="0">
                <a:solidFill>
                  <a:schemeClr val="bg1">
                    <a:lumMod val="20000"/>
                    <a:lumOff val="80000"/>
                  </a:schemeClr>
                </a:solidFill>
              </a:rPr>
              <a:t>" and reject the "rational-individualistic West"</a:t>
            </a:r>
          </a:p>
        </p:txBody>
      </p:sp>
      <p:sp>
        <p:nvSpPr>
          <p:cNvPr id="211" name="China, which represents a danger to Russia, &quot;must, to the maximum degree possible, be dismantled&quot;. Dugin suggests that Russia start by taking Tibet–Xinjiang–Mongolia–Manchuria as a security belt.[1] Russia should offer China help &quot;in a southern direction – Indochina (except Vietnam), the Philippines, Indonesia, Australia&quot; as geopolitical compensation"/>
          <p:cNvSpPr txBox="1"/>
          <p:nvPr/>
        </p:nvSpPr>
        <p:spPr>
          <a:xfrm>
            <a:off x="471686" y="4361525"/>
            <a:ext cx="9853450" cy="1271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3200"/>
              </a:lnSpc>
              <a:defRPr sz="1400">
                <a:solidFill>
                  <a:srgbClr val="222222"/>
                </a:solidFill>
                <a:latin typeface="Helvetica"/>
                <a:ea typeface="Helvetica"/>
                <a:cs typeface="Helvetica"/>
                <a:sym typeface="Helvetica"/>
              </a:defRPr>
            </a:pPr>
            <a:r>
              <a:rPr dirty="0">
                <a:solidFill>
                  <a:schemeClr val="bg1">
                    <a:lumMod val="20000"/>
                    <a:lumOff val="80000"/>
                  </a:schemeClr>
                </a:solidFill>
                <a:hlinkClick r:id="rId11">
                  <a:extLst>
                    <a:ext uri="{A12FA001-AC4F-418D-AE19-62706E023703}">
                      <ahyp:hlinkClr xmlns:ahyp="http://schemas.microsoft.com/office/drawing/2018/hyperlinkcolor" val="tx"/>
                    </a:ext>
                  </a:extLst>
                </a:hlinkClick>
              </a:rPr>
              <a:t>China</a:t>
            </a:r>
            <a:r>
              <a:rPr dirty="0">
                <a:solidFill>
                  <a:schemeClr val="bg1">
                    <a:lumMod val="20000"/>
                    <a:lumOff val="80000"/>
                  </a:schemeClr>
                </a:solidFill>
              </a:rPr>
              <a:t>, which represents a danger to Russia, "must, to the maximum degree possible, be dismantled". </a:t>
            </a:r>
            <a:r>
              <a:rPr dirty="0" err="1">
                <a:solidFill>
                  <a:schemeClr val="bg1">
                    <a:lumMod val="20000"/>
                    <a:lumOff val="80000"/>
                  </a:schemeClr>
                </a:solidFill>
              </a:rPr>
              <a:t>Dugin</a:t>
            </a:r>
            <a:r>
              <a:rPr dirty="0">
                <a:solidFill>
                  <a:schemeClr val="bg1">
                    <a:lumMod val="20000"/>
                    <a:lumOff val="80000"/>
                  </a:schemeClr>
                </a:solidFill>
              </a:rPr>
              <a:t> suggests that Russia start by taking </a:t>
            </a:r>
            <a:r>
              <a:rPr dirty="0">
                <a:solidFill>
                  <a:schemeClr val="bg1">
                    <a:lumMod val="20000"/>
                    <a:lumOff val="80000"/>
                  </a:schemeClr>
                </a:solidFill>
                <a:hlinkClick r:id="rId12">
                  <a:extLst>
                    <a:ext uri="{A12FA001-AC4F-418D-AE19-62706E023703}">
                      <ahyp:hlinkClr xmlns:ahyp="http://schemas.microsoft.com/office/drawing/2018/hyperlinkcolor" val="tx"/>
                    </a:ext>
                  </a:extLst>
                </a:hlinkClick>
              </a:rPr>
              <a:t>Tibet</a:t>
            </a:r>
            <a:r>
              <a:rPr dirty="0">
                <a:solidFill>
                  <a:schemeClr val="bg1">
                    <a:lumMod val="20000"/>
                    <a:lumOff val="80000"/>
                  </a:schemeClr>
                </a:solidFill>
              </a:rPr>
              <a:t>–</a:t>
            </a:r>
            <a:r>
              <a:rPr dirty="0">
                <a:solidFill>
                  <a:schemeClr val="bg1">
                    <a:lumMod val="20000"/>
                    <a:lumOff val="80000"/>
                  </a:schemeClr>
                </a:solidFill>
                <a:hlinkClick r:id="rId13">
                  <a:extLst>
                    <a:ext uri="{A12FA001-AC4F-418D-AE19-62706E023703}">
                      <ahyp:hlinkClr xmlns:ahyp="http://schemas.microsoft.com/office/drawing/2018/hyperlinkcolor" val="tx"/>
                    </a:ext>
                  </a:extLst>
                </a:hlinkClick>
              </a:rPr>
              <a:t>Xinjiang</a:t>
            </a:r>
            <a:r>
              <a:rPr dirty="0">
                <a:solidFill>
                  <a:schemeClr val="bg1">
                    <a:lumMod val="20000"/>
                    <a:lumOff val="80000"/>
                  </a:schemeClr>
                </a:solidFill>
              </a:rPr>
              <a:t>–</a:t>
            </a:r>
            <a:r>
              <a:rPr dirty="0">
                <a:solidFill>
                  <a:schemeClr val="bg1">
                    <a:lumMod val="20000"/>
                    <a:lumOff val="80000"/>
                  </a:schemeClr>
                </a:solidFill>
                <a:hlinkClick r:id="rId14">
                  <a:extLst>
                    <a:ext uri="{A12FA001-AC4F-418D-AE19-62706E023703}">
                      <ahyp:hlinkClr xmlns:ahyp="http://schemas.microsoft.com/office/drawing/2018/hyperlinkcolor" val="tx"/>
                    </a:ext>
                  </a:extLst>
                </a:hlinkClick>
              </a:rPr>
              <a:t>Mongolia</a:t>
            </a:r>
            <a:r>
              <a:rPr dirty="0">
                <a:solidFill>
                  <a:schemeClr val="bg1">
                    <a:lumMod val="20000"/>
                    <a:lumOff val="80000"/>
                  </a:schemeClr>
                </a:solidFill>
              </a:rPr>
              <a:t>–</a:t>
            </a:r>
            <a:r>
              <a:rPr dirty="0">
                <a:solidFill>
                  <a:schemeClr val="bg1">
                    <a:lumMod val="20000"/>
                    <a:lumOff val="80000"/>
                  </a:schemeClr>
                </a:solidFill>
                <a:hlinkClick r:id="rId15">
                  <a:extLst>
                    <a:ext uri="{A12FA001-AC4F-418D-AE19-62706E023703}">
                      <ahyp:hlinkClr xmlns:ahyp="http://schemas.microsoft.com/office/drawing/2018/hyperlinkcolor" val="tx"/>
                    </a:ext>
                  </a:extLst>
                </a:hlinkClick>
              </a:rPr>
              <a:t>Manchuria</a:t>
            </a:r>
            <a:r>
              <a:rPr dirty="0">
                <a:solidFill>
                  <a:schemeClr val="bg1">
                    <a:lumMod val="20000"/>
                    <a:lumOff val="80000"/>
                  </a:schemeClr>
                </a:solidFill>
              </a:rPr>
              <a:t> as a security belt.</a:t>
            </a:r>
            <a:r>
              <a:rPr sz="1120" baseline="31999" dirty="0">
                <a:solidFill>
                  <a:schemeClr val="bg1">
                    <a:lumMod val="20000"/>
                    <a:lumOff val="80000"/>
                  </a:schemeClr>
                </a:solidFill>
                <a:hlinkClick r:id="rId16">
                  <a:extLst>
                    <a:ext uri="{A12FA001-AC4F-418D-AE19-62706E023703}">
                      <ahyp:hlinkClr xmlns:ahyp="http://schemas.microsoft.com/office/drawing/2018/hyperlinkcolor" val="tx"/>
                    </a:ext>
                  </a:extLst>
                </a:hlinkClick>
              </a:rPr>
              <a:t>[1]</a:t>
            </a:r>
            <a:r>
              <a:rPr dirty="0">
                <a:solidFill>
                  <a:schemeClr val="bg1">
                    <a:lumMod val="20000"/>
                    <a:lumOff val="80000"/>
                  </a:schemeClr>
                </a:solidFill>
              </a:rPr>
              <a:t> Russia should offer China help "in a southern direction – Indochina (except Vietnam), the Philippines, Indonesia, Australia" as geopolitical compensation</a:t>
            </a:r>
          </a:p>
        </p:txBody>
      </p:sp>
      <p:sp>
        <p:nvSpPr>
          <p:cNvPr id="212" name="Ukraine should be annexed by Russia because &quot;Ukraine as a state has no geopolitical meaning, no particular cultural import or universal significance, no geographic uniqueness, no ethnic exclusiveness, its certain territorial ambitions represents an enormous danger for all of Eurasia and, without resolving the Ukrainian problem, it is in general senseless to speak about continental politics&quot;. Ukraine should not be allowed to remain independent, unless it is cordon sanitaire, which would be inadmissible"/>
          <p:cNvSpPr txBox="1"/>
          <p:nvPr/>
        </p:nvSpPr>
        <p:spPr>
          <a:xfrm>
            <a:off x="471686" y="2347115"/>
            <a:ext cx="9469277" cy="2092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3200"/>
              </a:lnSpc>
              <a:defRPr sz="1400">
                <a:solidFill>
                  <a:srgbClr val="222222"/>
                </a:solidFill>
                <a:latin typeface="Helvetica"/>
                <a:ea typeface="Helvetica"/>
                <a:cs typeface="Helvetica"/>
                <a:sym typeface="Helvetica"/>
              </a:defRPr>
            </a:pPr>
            <a:r>
              <a:rPr dirty="0">
                <a:solidFill>
                  <a:schemeClr val="bg1">
                    <a:lumMod val="20000"/>
                    <a:lumOff val="80000"/>
                  </a:schemeClr>
                </a:solidFill>
                <a:hlinkClick r:id="rId17">
                  <a:extLst>
                    <a:ext uri="{A12FA001-AC4F-418D-AE19-62706E023703}">
                      <ahyp:hlinkClr xmlns:ahyp="http://schemas.microsoft.com/office/drawing/2018/hyperlinkcolor" val="tx"/>
                    </a:ext>
                  </a:extLst>
                </a:hlinkClick>
              </a:rPr>
              <a:t>Ukraine</a:t>
            </a:r>
            <a:r>
              <a:rPr dirty="0">
                <a:solidFill>
                  <a:schemeClr val="bg1">
                    <a:lumMod val="20000"/>
                    <a:lumOff val="80000"/>
                  </a:schemeClr>
                </a:solidFill>
              </a:rPr>
              <a:t> should be annexed by Russia because "Ukraine as a state has no geopolitical meaning, no particular cultural import or universal significance, no geographic uniqueness, no ethnic exclusiveness, its certain territorial ambitions represents an enormous danger for all of Eurasia and, without resolving the Ukrainian problem, it is in general senseless to speak about continental politics". Ukraine should not be allowed to remain independent, unless it is </a:t>
            </a:r>
            <a:r>
              <a:rPr dirty="0">
                <a:solidFill>
                  <a:schemeClr val="bg1">
                    <a:lumMod val="20000"/>
                    <a:lumOff val="80000"/>
                  </a:schemeClr>
                </a:solidFill>
                <a:hlinkClick r:id="rId18">
                  <a:extLst>
                    <a:ext uri="{A12FA001-AC4F-418D-AE19-62706E023703}">
                      <ahyp:hlinkClr xmlns:ahyp="http://schemas.microsoft.com/office/drawing/2018/hyperlinkcolor" val="tx"/>
                    </a:ext>
                  </a:extLst>
                </a:hlinkClick>
              </a:rPr>
              <a:t>cordon sanitaire</a:t>
            </a:r>
            <a:r>
              <a:rPr dirty="0">
                <a:solidFill>
                  <a:schemeClr val="bg1">
                    <a:lumMod val="20000"/>
                    <a:lumOff val="80000"/>
                  </a:schemeClr>
                </a:solidFill>
              </a:rPr>
              <a:t>, which would be inadmissible</a:t>
            </a:r>
          </a:p>
        </p:txBody>
      </p:sp>
      <p:sp>
        <p:nvSpPr>
          <p:cNvPr id="213" name="In the United States:…"/>
          <p:cNvSpPr txBox="1"/>
          <p:nvPr/>
        </p:nvSpPr>
        <p:spPr>
          <a:xfrm>
            <a:off x="314719" y="5703982"/>
            <a:ext cx="9179620" cy="2926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3200"/>
              </a:lnSpc>
              <a:spcBef>
                <a:spcPts val="700"/>
              </a:spcBef>
              <a:defRPr sz="1400">
                <a:solidFill>
                  <a:srgbClr val="222222"/>
                </a:solidFill>
                <a:latin typeface="Helvetica"/>
                <a:ea typeface="Helvetica"/>
                <a:cs typeface="Helvetica"/>
                <a:sym typeface="Helvetica"/>
              </a:defRPr>
            </a:pPr>
            <a:r>
              <a:rPr dirty="0">
                <a:solidFill>
                  <a:schemeClr val="bg1">
                    <a:lumMod val="20000"/>
                    <a:lumOff val="80000"/>
                  </a:schemeClr>
                </a:solidFill>
              </a:rPr>
              <a:t>In the United States:</a:t>
            </a:r>
          </a:p>
          <a:p>
            <a:pPr marL="457200" indent="-317500" algn="l" defTabSz="457200">
              <a:lnSpc>
                <a:spcPts val="3200"/>
              </a:lnSpc>
              <a:spcBef>
                <a:spcPts val="100"/>
              </a:spcBef>
              <a:buClr>
                <a:srgbClr val="222222"/>
              </a:buClr>
              <a:buSzPct val="115000"/>
              <a:buFont typeface="Helvetica"/>
              <a:buChar char="•"/>
              <a:defRPr sz="1400">
                <a:solidFill>
                  <a:srgbClr val="222222"/>
                </a:solidFill>
                <a:latin typeface="Helvetica"/>
                <a:ea typeface="Helvetica"/>
                <a:cs typeface="Helvetica"/>
                <a:sym typeface="Helvetica"/>
              </a:defRPr>
            </a:pPr>
            <a:r>
              <a:rPr dirty="0">
                <a:solidFill>
                  <a:schemeClr val="bg1">
                    <a:lumMod val="20000"/>
                    <a:lumOff val="80000"/>
                  </a:schemeClr>
                </a:solidFill>
              </a:rPr>
              <a:t>Russia should use its special services within the borders of the United States to fuel instability and separatism, for instance, provoke "Afro-American racists". Russia should "introduce geopolitical disorder into internal American activity, encouraging all kinds of separatism and ethnic, social and racial conflicts, actively supporting all dissident movements – extremist, racist, and sectarian groups, thus destabilizing internal political processes in the U.S. It would also make sense simultaneously to support </a:t>
            </a:r>
            <a:r>
              <a:rPr dirty="0">
                <a:solidFill>
                  <a:schemeClr val="bg1">
                    <a:lumMod val="20000"/>
                    <a:lumOff val="80000"/>
                  </a:schemeClr>
                </a:solidFill>
                <a:hlinkClick r:id="rId19">
                  <a:extLst>
                    <a:ext uri="{A12FA001-AC4F-418D-AE19-62706E023703}">
                      <ahyp:hlinkClr xmlns:ahyp="http://schemas.microsoft.com/office/drawing/2018/hyperlinkcolor" val="tx"/>
                    </a:ext>
                  </a:extLst>
                </a:hlinkClick>
              </a:rPr>
              <a:t>isolationist</a:t>
            </a:r>
            <a:r>
              <a:rPr dirty="0">
                <a:solidFill>
                  <a:schemeClr val="bg1">
                    <a:lumMod val="20000"/>
                    <a:lumOff val="80000"/>
                  </a:schemeClr>
                </a:solidFill>
              </a:rPr>
              <a:t> tendencies in American politics"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1" animBg="1" advAuto="0"/>
      <p:bldP spid="210" grpId="2" animBg="1" advAuto="0"/>
      <p:bldP spid="211" grpId="4" animBg="1" advAuto="0"/>
      <p:bldP spid="212" grpId="3" animBg="1" advAuto="0"/>
      <p:bldP spid="213" grpId="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Screen Shot 2019-03-08 at 6.47.16 PM.png" descr="Screen Shot 2019-03-08 at 6.47.16 PM.png"/>
          <p:cNvPicPr>
            <a:picLocks noChangeAspect="1"/>
          </p:cNvPicPr>
          <p:nvPr/>
        </p:nvPicPr>
        <p:blipFill>
          <a:blip r:embed="rId2">
            <a:extLst/>
          </a:blip>
          <a:stretch>
            <a:fillRect/>
          </a:stretch>
        </p:blipFill>
        <p:spPr>
          <a:xfrm>
            <a:off x="349250" y="5706211"/>
            <a:ext cx="12306300" cy="3642269"/>
          </a:xfrm>
          <a:prstGeom prst="rect">
            <a:avLst/>
          </a:prstGeom>
          <a:ln w="12700">
            <a:miter lim="400000"/>
          </a:ln>
        </p:spPr>
      </p:pic>
      <p:sp>
        <p:nvSpPr>
          <p:cNvPr id="207" name="Text"/>
          <p:cNvSpPr txBox="1"/>
          <p:nvPr/>
        </p:nvSpPr>
        <p:spPr>
          <a:xfrm>
            <a:off x="471686" y="2594610"/>
            <a:ext cx="10649695" cy="551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57200" indent="-317500" algn="l" defTabSz="457200">
              <a:lnSpc>
                <a:spcPts val="3200"/>
              </a:lnSpc>
              <a:spcBef>
                <a:spcPts val="100"/>
              </a:spcBef>
              <a:buClr>
                <a:srgbClr val="0B0080"/>
              </a:buClr>
              <a:buSzPct val="115000"/>
              <a:buFont typeface="Helvetica"/>
              <a:buChar char="•"/>
              <a:defRPr sz="1400">
                <a:solidFill>
                  <a:srgbClr val="222222"/>
                </a:solidFill>
                <a:latin typeface="Helvetica"/>
                <a:ea typeface="Helvetica"/>
                <a:cs typeface="Helvetica"/>
                <a:sym typeface="Helvetica"/>
              </a:defRPr>
            </a:pPr>
            <a:endParaRPr/>
          </a:p>
        </p:txBody>
      </p:sp>
      <p:sp>
        <p:nvSpPr>
          <p:cNvPr id="208" name="FOUNDATIONS OF GEOPOLITICS LAYS OUT RUSSIA’S GEOPOLITICAL GOALS:"/>
          <p:cNvSpPr txBox="1"/>
          <p:nvPr/>
        </p:nvSpPr>
        <p:spPr>
          <a:xfrm>
            <a:off x="2380653" y="350137"/>
            <a:ext cx="794448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3200" dirty="0"/>
              <a:t>FOUNDATIONS OF GEOPOLITICS LAYS </a:t>
            </a:r>
            <a:endParaRPr lang="en-US" sz="3200" dirty="0"/>
          </a:p>
          <a:p>
            <a:r>
              <a:rPr sz="3200" dirty="0"/>
              <a:t>OUT RUSSIA’S GEOPOLITICAL GOALS:</a:t>
            </a:r>
          </a:p>
        </p:txBody>
      </p:sp>
      <p:sp>
        <p:nvSpPr>
          <p:cNvPr id="213" name="In the United States:…"/>
          <p:cNvSpPr txBox="1"/>
          <p:nvPr/>
        </p:nvSpPr>
        <p:spPr>
          <a:xfrm>
            <a:off x="1763084" y="1950550"/>
            <a:ext cx="9179620" cy="2926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lnSpc>
                <a:spcPts val="3200"/>
              </a:lnSpc>
              <a:spcBef>
                <a:spcPts val="700"/>
              </a:spcBef>
              <a:defRPr sz="1400">
                <a:solidFill>
                  <a:srgbClr val="222222"/>
                </a:solidFill>
                <a:latin typeface="Helvetica"/>
                <a:ea typeface="Helvetica"/>
                <a:cs typeface="Helvetica"/>
                <a:sym typeface="Helvetica"/>
              </a:defRPr>
            </a:pPr>
            <a:r>
              <a:rPr dirty="0">
                <a:solidFill>
                  <a:schemeClr val="bg1">
                    <a:lumMod val="20000"/>
                    <a:lumOff val="80000"/>
                  </a:schemeClr>
                </a:solidFill>
              </a:rPr>
              <a:t>In the United States:</a:t>
            </a:r>
          </a:p>
          <a:p>
            <a:pPr marL="457200" indent="-317500" algn="l" defTabSz="457200">
              <a:lnSpc>
                <a:spcPts val="3200"/>
              </a:lnSpc>
              <a:spcBef>
                <a:spcPts val="100"/>
              </a:spcBef>
              <a:buClr>
                <a:srgbClr val="222222"/>
              </a:buClr>
              <a:buSzPct val="115000"/>
              <a:buFont typeface="Helvetica"/>
              <a:buChar char="•"/>
              <a:defRPr sz="1400">
                <a:solidFill>
                  <a:srgbClr val="222222"/>
                </a:solidFill>
                <a:latin typeface="Helvetica"/>
                <a:ea typeface="Helvetica"/>
                <a:cs typeface="Helvetica"/>
                <a:sym typeface="Helvetica"/>
              </a:defRPr>
            </a:pPr>
            <a:r>
              <a:rPr dirty="0">
                <a:solidFill>
                  <a:schemeClr val="bg1">
                    <a:lumMod val="20000"/>
                    <a:lumOff val="80000"/>
                  </a:schemeClr>
                </a:solidFill>
              </a:rPr>
              <a:t>Russia should use its special services within the borders of the United States to fuel instability and separatism, for instance, provoke "Afro-American racists". Russia should "introduce geopolitical disorder into internal American activity, encouraging all kinds of separatism and ethnic, social and racial conflicts, actively supporting all dissident movements – extremist, racist, and sectarian groups, thus destabilizing internal political processes in the U.S. It would also make sense simultaneously to support </a:t>
            </a:r>
            <a:r>
              <a:rPr dirty="0">
                <a:solidFill>
                  <a:schemeClr val="bg1">
                    <a:lumMod val="20000"/>
                    <a:lumOff val="80000"/>
                  </a:schemeClr>
                </a:solidFill>
                <a:hlinkClick r:id="rId3">
                  <a:extLst>
                    <a:ext uri="{A12FA001-AC4F-418D-AE19-62706E023703}">
                      <ahyp:hlinkClr xmlns:ahyp="http://schemas.microsoft.com/office/drawing/2018/hyperlinkcolor" val="tx"/>
                    </a:ext>
                  </a:extLst>
                </a:hlinkClick>
              </a:rPr>
              <a:t>isolationist</a:t>
            </a:r>
            <a:r>
              <a:rPr dirty="0">
                <a:solidFill>
                  <a:schemeClr val="bg1">
                    <a:lumMod val="20000"/>
                    <a:lumOff val="80000"/>
                  </a:schemeClr>
                </a:solidFill>
              </a:rPr>
              <a:t> tendencies in American politics"</a:t>
            </a:r>
          </a:p>
        </p:txBody>
      </p:sp>
    </p:spTree>
    <p:extLst>
      <p:ext uri="{BB962C8B-B14F-4D97-AF65-F5344CB8AC3E}">
        <p14:creationId xmlns:p14="http://schemas.microsoft.com/office/powerpoint/2010/main" val="2632985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he data should show, an effort to fuel instability and separatism. To provoke “Afro-American racists” To encourage all kinds of separatism and ethnic, social and racial conflicts, actively supporting all dissident movements - extremists, racists, and sectarian groups - while simultaneously support isolationist tendencies in American politics"/>
          <p:cNvSpPr txBox="1"/>
          <p:nvPr/>
        </p:nvSpPr>
        <p:spPr>
          <a:xfrm>
            <a:off x="2324738" y="2317800"/>
            <a:ext cx="8355324" cy="5118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The data should show, an effort to fuel instability and separatism. To provoke “Afro-American racists” To encourage all kinds of separatism and ethnic, social and racial conflicts, actively supporting all dissident movements - extremists, racists, and sectarian groups - while simultaneously support isolationist tendencies in American politics  </a:t>
            </a:r>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lt">
                                    <p:tmAbs val="100"/>
                                  </p:iterate>
                                  <p:childTnLst>
                                    <p:set>
                                      <p:cBhvr>
                                        <p:cTn id="6" fill="hold"/>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WHo says?"/>
          <p:cNvSpPr txBox="1">
            <a:spLocks noGrp="1"/>
          </p:cNvSpPr>
          <p:nvPr>
            <p:ph type="title"/>
          </p:nvPr>
        </p:nvSpPr>
        <p:spPr>
          <a:prstGeom prst="rect">
            <a:avLst/>
          </a:prstGeom>
        </p:spPr>
        <p:txBody>
          <a:bodyPr/>
          <a:lstStyle/>
          <a:p>
            <a:r>
              <a:t>WHo says?</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716</Words>
  <Application>Microsoft Office PowerPoint</Application>
  <PresentationFormat>Custom</PresentationFormat>
  <Paragraphs>97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Helvetica</vt:lpstr>
      <vt:lpstr>Helvetica Neue</vt:lpstr>
      <vt:lpstr>Helvetica Neue Bold Condensed</vt:lpstr>
      <vt:lpstr>Helvetica Neue Light</vt:lpstr>
      <vt:lpstr>PT Serif</vt:lpstr>
      <vt:lpstr>Blueprint</vt:lpstr>
      <vt:lpstr>Project 2</vt:lpstr>
      <vt:lpstr>Russia</vt:lpstr>
      <vt:lpstr>Russia</vt:lpstr>
      <vt:lpstr>The change of power</vt:lpstr>
      <vt:lpstr>Meet</vt:lpstr>
      <vt:lpstr>PowerPoint Presentation</vt:lpstr>
      <vt:lpstr>PowerPoint Presentation</vt:lpstr>
      <vt:lpstr>PowerPoint Presentation</vt:lpstr>
      <vt:lpstr>WHo says?</vt:lpstr>
      <vt:lpstr>PowerPoint Presentation</vt:lpstr>
      <vt:lpstr>PowerPoint Presentation</vt:lpstr>
      <vt:lpstr>Where did we find the data?</vt:lpstr>
      <vt:lpstr>GMF </vt:lpstr>
      <vt:lpstr>What we used </vt:lpstr>
      <vt:lpstr>WHAT IS REDDIT?</vt:lpstr>
      <vt:lpstr>What we found</vt:lpstr>
      <vt:lpstr>Then they divide us</vt:lpstr>
      <vt:lpstr>PowerPoint Presentation</vt:lpstr>
      <vt:lpstr>Subreddit dedicated to Donald Trump was the 5th most popular. </vt:lpstr>
      <vt:lpstr>TO THE WEBSITE!</vt:lpstr>
      <vt:lpstr>Timeline shows</vt:lpstr>
      <vt:lpstr>PowerPoint Presentation</vt:lpstr>
      <vt:lpstr>PowerPoint Presentation</vt:lpstr>
      <vt:lpstr>Bad_cop_no_donut </vt:lpstr>
      <vt:lpstr>Data confirms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cp:lastModifiedBy>Josh</cp:lastModifiedBy>
  <cp:revision>3</cp:revision>
  <dcterms:modified xsi:type="dcterms:W3CDTF">2019-03-11T22:07:37Z</dcterms:modified>
</cp:coreProperties>
</file>